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slide+xml" PartName="/ppt/slides/slide42.xml"/>
  <Override ContentType="application/vnd.openxmlformats-officedocument.presentationml.slide+xml" PartName="/ppt/slides/slide43.xml"/>
  <Override ContentType="application/vnd.openxmlformats-officedocument.presentationml.slide+xml" PartName="/ppt/slides/slide44.xml"/>
  <Override ContentType="application/vnd.openxmlformats-officedocument.presentationml.slide+xml" PartName="/ppt/slides/slide45.xml"/>
  <Override ContentType="application/vnd.openxmlformats-officedocument.presentationml.slide+xml" PartName="/ppt/slides/slide46.xml"/>
  <Override ContentType="application/vnd.openxmlformats-officedocument.presentationml.slide+xml" PartName="/ppt/slides/slide47.xml"/>
  <Override ContentType="application/vnd.openxmlformats-officedocument.presentationml.slide+xml" PartName="/ppt/slides/slide48.xml"/>
  <Override ContentType="application/vnd.openxmlformats-officedocument.presentationml.slide+xml" PartName="/ppt/slides/slide49.xml"/>
  <Override ContentType="application/vnd.openxmlformats-officedocument.presentationml.slide+xml" PartName="/ppt/slides/slide50.xml"/>
  <Override ContentType="application/vnd.openxmlformats-officedocument.presentationml.slide+xml" PartName="/ppt/slides/slide51.xml"/>
  <Override ContentType="application/vnd.openxmlformats-officedocument.presentationml.slide+xml" PartName="/ppt/slides/slide52.xml"/>
  <Override ContentType="application/vnd.openxmlformats-officedocument.presentationml.slide+xml" PartName="/ppt/slides/slide5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Lst>
  <p:sldSz cx="18288000" cy="10287000"/>
  <p:notesSz cx="6858000" cy="9144000"/>
  <p:embeddedFontLst>
    <p:embeddedFont>
      <p:font typeface="Times New Roman MT Bold" charset="1" panose="02030802070405020303"/>
      <p:regular r:id="rId59"/>
    </p:embeddedFont>
    <p:embeddedFont>
      <p:font typeface="Times New Roman MT" charset="1" panose="02030502070405020303"/>
      <p:regular r:id="rId6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slides/slide36.xml" Type="http://schemas.openxmlformats.org/officeDocument/2006/relationships/slide"/><Relationship Id="rId42" Target="slides/slide37.xml" Type="http://schemas.openxmlformats.org/officeDocument/2006/relationships/slide"/><Relationship Id="rId43" Target="slides/slide38.xml" Type="http://schemas.openxmlformats.org/officeDocument/2006/relationships/slide"/><Relationship Id="rId44" Target="slides/slide39.xml" Type="http://schemas.openxmlformats.org/officeDocument/2006/relationships/slide"/><Relationship Id="rId45" Target="slides/slide40.xml" Type="http://schemas.openxmlformats.org/officeDocument/2006/relationships/slide"/><Relationship Id="rId46" Target="slides/slide41.xml" Type="http://schemas.openxmlformats.org/officeDocument/2006/relationships/slide"/><Relationship Id="rId47" Target="slides/slide42.xml" Type="http://schemas.openxmlformats.org/officeDocument/2006/relationships/slide"/><Relationship Id="rId48" Target="slides/slide43.xml" Type="http://schemas.openxmlformats.org/officeDocument/2006/relationships/slide"/><Relationship Id="rId49" Target="slides/slide44.xml" Type="http://schemas.openxmlformats.org/officeDocument/2006/relationships/slide"/><Relationship Id="rId5" Target="tableStyles.xml" Type="http://schemas.openxmlformats.org/officeDocument/2006/relationships/tableStyles"/><Relationship Id="rId50" Target="slides/slide45.xml" Type="http://schemas.openxmlformats.org/officeDocument/2006/relationships/slide"/><Relationship Id="rId51" Target="slides/slide46.xml" Type="http://schemas.openxmlformats.org/officeDocument/2006/relationships/slide"/><Relationship Id="rId52" Target="slides/slide47.xml" Type="http://schemas.openxmlformats.org/officeDocument/2006/relationships/slide"/><Relationship Id="rId53" Target="slides/slide48.xml" Type="http://schemas.openxmlformats.org/officeDocument/2006/relationships/slide"/><Relationship Id="rId54" Target="slides/slide49.xml" Type="http://schemas.openxmlformats.org/officeDocument/2006/relationships/slide"/><Relationship Id="rId55" Target="slides/slide50.xml" Type="http://schemas.openxmlformats.org/officeDocument/2006/relationships/slide"/><Relationship Id="rId56" Target="slides/slide51.xml" Type="http://schemas.openxmlformats.org/officeDocument/2006/relationships/slide"/><Relationship Id="rId57" Target="slides/slide52.xml" Type="http://schemas.openxmlformats.org/officeDocument/2006/relationships/slide"/><Relationship Id="rId58" Target="slides/slide53.xml" Type="http://schemas.openxmlformats.org/officeDocument/2006/relationships/slide"/><Relationship Id="rId59" Target="fonts/font59.fntdata" Type="http://schemas.openxmlformats.org/officeDocument/2006/relationships/font"/><Relationship Id="rId6" Target="slides/slide1.xml" Type="http://schemas.openxmlformats.org/officeDocument/2006/relationships/slide"/><Relationship Id="rId60" Target="fonts/font60.fntdata" Type="http://schemas.openxmlformats.org/officeDocument/2006/relationships/font"/><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svg>
</file>

<file path=ppt/media/image14.png>
</file>

<file path=ppt/media/image15.svg>
</file>

<file path=ppt/media/image16.jpeg>
</file>

<file path=ppt/media/image17.jpeg>
</file>

<file path=ppt/media/image18.png>
</file>

<file path=ppt/media/image19.svg>
</file>

<file path=ppt/media/image2.png>
</file>

<file path=ppt/media/image20.png>
</file>

<file path=ppt/media/image21.svg>
</file>

<file path=ppt/media/image22.jpeg>
</file>

<file path=ppt/media/image23.png>
</file>

<file path=ppt/media/image24.svg>
</file>

<file path=ppt/media/image25.jpeg>
</file>

<file path=ppt/media/image26.png>
</file>

<file path=ppt/media/image27.svg>
</file>

<file path=ppt/media/image28.jpeg>
</file>

<file path=ppt/media/image29.png>
</file>

<file path=ppt/media/image3.svg>
</file>

<file path=ppt/media/image30.svg>
</file>

<file path=ppt/media/image31.png>
</file>

<file path=ppt/media/image32.sv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sv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svg>
</file>

<file path=ppt/media/image50.png>
</file>

<file path=ppt/media/image51.png>
</file>

<file path=ppt/media/image52.png>
</file>

<file path=ppt/media/image53.jpeg>
</file>

<file path=ppt/media/image54.jpeg>
</file>

<file path=ppt/media/image55.jpeg>
</file>

<file path=ppt/media/image56.jpeg>
</file>

<file path=ppt/media/image57.png>
</file>

<file path=ppt/media/image58.png>
</file>

<file path=ppt/media/image59.svg>
</file>

<file path=ppt/media/image6.png>
</file>

<file path=ppt/media/image60.png>
</file>

<file path=ppt/media/image61.svg>
</file>

<file path=ppt/media/image62.jpeg>
</file>

<file path=ppt/media/image63.jpeg>
</file>

<file path=ppt/media/image64.png>
</file>

<file path=ppt/media/image65.png>
</file>

<file path=ppt/media/image66.png>
</file>

<file path=ppt/media/image67.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29.png" Type="http://schemas.openxmlformats.org/officeDocument/2006/relationships/image"/><Relationship Id="rId4" Target="../media/image30.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31.png" Type="http://schemas.openxmlformats.org/officeDocument/2006/relationships/image"/><Relationship Id="rId6" Target="../media/image32.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31.png" Type="http://schemas.openxmlformats.org/officeDocument/2006/relationships/image"/><Relationship Id="rId6" Target="../media/image32.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4.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31.png" Type="http://schemas.openxmlformats.org/officeDocument/2006/relationships/image"/><Relationship Id="rId6" Target="../media/image32.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5.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31.png" Type="http://schemas.openxmlformats.org/officeDocument/2006/relationships/image"/><Relationship Id="rId6" Target="../media/image32.sv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6.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7.png" Type="http://schemas.openxmlformats.org/officeDocument/2006/relationships/image"/><Relationship Id="rId3" Target="../media/image3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4.png" Type="http://schemas.openxmlformats.org/officeDocument/2006/relationships/image"/><Relationship Id="rId11" Target="../media/image15.svg" Type="http://schemas.openxmlformats.org/officeDocument/2006/relationships/image"/><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12.png" Type="http://schemas.openxmlformats.org/officeDocument/2006/relationships/image"/><Relationship Id="rId9" Target="../media/image13.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28.jpe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3.png" Type="http://schemas.openxmlformats.org/officeDocument/2006/relationships/image"/><Relationship Id="rId6" Target="../media/image24.sv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4.png" Type="http://schemas.openxmlformats.org/officeDocument/2006/relationships/image"/><Relationship Id="rId2" Target="../media/image16.jpeg" Type="http://schemas.openxmlformats.org/officeDocument/2006/relationships/image"/><Relationship Id="rId3" Target="../media/image39.png" Type="http://schemas.openxmlformats.org/officeDocument/2006/relationships/image"/><Relationship Id="rId4" Target="../media/image40.svg" Type="http://schemas.openxmlformats.org/officeDocument/2006/relationships/image"/><Relationship Id="rId5" Target="../media/image23.png" Type="http://schemas.openxmlformats.org/officeDocument/2006/relationships/image"/><Relationship Id="rId6" Target="../media/image24.svg" Type="http://schemas.openxmlformats.org/officeDocument/2006/relationships/image"/><Relationship Id="rId7" Target="../media/image41.png" Type="http://schemas.openxmlformats.org/officeDocument/2006/relationships/image"/><Relationship Id="rId8" Target="../media/image42.png" Type="http://schemas.openxmlformats.org/officeDocument/2006/relationships/image"/><Relationship Id="rId9" Target="../media/image43.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8.png" Type="http://schemas.openxmlformats.org/officeDocument/2006/relationships/image"/><Relationship Id="rId2" Target="../media/image16.jpeg" Type="http://schemas.openxmlformats.org/officeDocument/2006/relationships/image"/><Relationship Id="rId3" Target="../media/image39.png" Type="http://schemas.openxmlformats.org/officeDocument/2006/relationships/image"/><Relationship Id="rId4" Target="../media/image40.svg" Type="http://schemas.openxmlformats.org/officeDocument/2006/relationships/image"/><Relationship Id="rId5" Target="../media/image23.png" Type="http://schemas.openxmlformats.org/officeDocument/2006/relationships/image"/><Relationship Id="rId6" Target="../media/image24.svg" Type="http://schemas.openxmlformats.org/officeDocument/2006/relationships/image"/><Relationship Id="rId7" Target="../media/image45.png" Type="http://schemas.openxmlformats.org/officeDocument/2006/relationships/image"/><Relationship Id="rId8" Target="../media/image46.png" Type="http://schemas.openxmlformats.org/officeDocument/2006/relationships/image"/><Relationship Id="rId9" Target="../media/image47.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2.png" Type="http://schemas.openxmlformats.org/officeDocument/2006/relationships/image"/><Relationship Id="rId2" Target="../media/image16.jpeg" Type="http://schemas.openxmlformats.org/officeDocument/2006/relationships/image"/><Relationship Id="rId3" Target="../media/image39.png" Type="http://schemas.openxmlformats.org/officeDocument/2006/relationships/image"/><Relationship Id="rId4" Target="../media/image40.svg" Type="http://schemas.openxmlformats.org/officeDocument/2006/relationships/image"/><Relationship Id="rId5" Target="../media/image23.png" Type="http://schemas.openxmlformats.org/officeDocument/2006/relationships/image"/><Relationship Id="rId6" Target="../media/image24.svg" Type="http://schemas.openxmlformats.org/officeDocument/2006/relationships/image"/><Relationship Id="rId7" Target="../media/image49.png" Type="http://schemas.openxmlformats.org/officeDocument/2006/relationships/image"/><Relationship Id="rId8" Target="../media/image50.png" Type="http://schemas.openxmlformats.org/officeDocument/2006/relationships/image"/><Relationship Id="rId9" Target="../media/image51.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28.jpe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53.jpe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23.png" Type="http://schemas.openxmlformats.org/officeDocument/2006/relationships/image"/><Relationship Id="rId7" Target="../media/image24.sv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28.jpe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54.jpe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28.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1.pn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7.jpe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28.jpe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23.png" Type="http://schemas.openxmlformats.org/officeDocument/2006/relationships/image"/><Relationship Id="rId4" Target="../media/image24.svg" Type="http://schemas.openxmlformats.org/officeDocument/2006/relationships/image"/><Relationship Id="rId5" Target="../media/image55.jpe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3.png" Type="http://schemas.openxmlformats.org/officeDocument/2006/relationships/image"/><Relationship Id="rId6" Target="../media/image24.sv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6.jpeg" Type="http://schemas.openxmlformats.org/officeDocument/2006/relationships/image"/></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3.png" Type="http://schemas.openxmlformats.org/officeDocument/2006/relationships/image"/><Relationship Id="rId6" Target="../media/image24.svg" Type="http://schemas.openxmlformats.org/officeDocument/2006/relationships/image"/></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3.png" Type="http://schemas.openxmlformats.org/officeDocument/2006/relationships/image"/><Relationship Id="rId6" Target="../media/image24.svg" Type="http://schemas.openxmlformats.org/officeDocument/2006/relationships/image"/></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3.png" Type="http://schemas.openxmlformats.org/officeDocument/2006/relationships/image"/><Relationship Id="rId6" Target="../media/image24.svg" Type="http://schemas.openxmlformats.org/officeDocument/2006/relationships/image"/></Relationships>
</file>

<file path=ppt/slides/_rels/slide3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3.png" Type="http://schemas.openxmlformats.org/officeDocument/2006/relationships/image"/><Relationship Id="rId6" Target="../media/image24.svg" Type="http://schemas.openxmlformats.org/officeDocument/2006/relationships/image"/></Relationships>
</file>

<file path=ppt/slides/_rels/slide3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3.png" Type="http://schemas.openxmlformats.org/officeDocument/2006/relationships/image"/><Relationship Id="rId6" Target="../media/image24.svg" Type="http://schemas.openxmlformats.org/officeDocument/2006/relationships/image"/></Relationships>
</file>

<file path=ppt/slides/_rels/slide3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3.png" Type="http://schemas.openxmlformats.org/officeDocument/2006/relationships/image"/><Relationship Id="rId6" Target="../media/image24.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18.png" Type="http://schemas.openxmlformats.org/officeDocument/2006/relationships/image"/><Relationship Id="rId4" Target="../media/image19.svg" Type="http://schemas.openxmlformats.org/officeDocument/2006/relationships/image"/><Relationship Id="rId5" Target="../media/image20.png" Type="http://schemas.openxmlformats.org/officeDocument/2006/relationships/image"/><Relationship Id="rId6" Target="../media/image21.svg" Type="http://schemas.openxmlformats.org/officeDocument/2006/relationships/image"/><Relationship Id="rId7" Target="../media/image22.jpeg" Type="http://schemas.openxmlformats.org/officeDocument/2006/relationships/image"/></Relationships>
</file>

<file path=ppt/slides/_rels/slide4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28.jpeg" Type="http://schemas.openxmlformats.org/officeDocument/2006/relationships/image"/></Relationships>
</file>

<file path=ppt/slides/_rels/slide4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3.png" Type="http://schemas.openxmlformats.org/officeDocument/2006/relationships/image"/><Relationship Id="rId6" Target="../media/image24.svg" Type="http://schemas.openxmlformats.org/officeDocument/2006/relationships/image"/></Relationships>
</file>

<file path=ppt/slides/_rels/slide4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3.png" Type="http://schemas.openxmlformats.org/officeDocument/2006/relationships/image"/><Relationship Id="rId6" Target="../media/image24.svg" Type="http://schemas.openxmlformats.org/officeDocument/2006/relationships/image"/></Relationships>
</file>

<file path=ppt/slides/_rels/slide4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s>
</file>

<file path=ppt/slides/_rels/slide4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28.jpeg" Type="http://schemas.openxmlformats.org/officeDocument/2006/relationships/image"/></Relationships>
</file>

<file path=ppt/slides/_rels/slide4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57.png" Type="http://schemas.openxmlformats.org/officeDocument/2006/relationships/image"/><Relationship Id="rId4" Target="../media/image23.png" Type="http://schemas.openxmlformats.org/officeDocument/2006/relationships/image"/><Relationship Id="rId5" Target="../media/image24.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58.png" Type="http://schemas.openxmlformats.org/officeDocument/2006/relationships/image"/><Relationship Id="rId9" Target="../media/image59.svg" Type="http://schemas.openxmlformats.org/officeDocument/2006/relationships/image"/></Relationships>
</file>

<file path=ppt/slides/_rels/slide4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60.png" Type="http://schemas.openxmlformats.org/officeDocument/2006/relationships/image"/><Relationship Id="rId4" Target="../media/image61.svg" Type="http://schemas.openxmlformats.org/officeDocument/2006/relationships/image"/><Relationship Id="rId5" Target="../media/image62.jpeg" Type="http://schemas.openxmlformats.org/officeDocument/2006/relationships/image"/><Relationship Id="rId6" Target="../media/image63.jpeg" Type="http://schemas.openxmlformats.org/officeDocument/2006/relationships/image"/></Relationships>
</file>

<file path=ppt/slides/_rels/slide4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3.png" Type="http://schemas.openxmlformats.org/officeDocument/2006/relationships/image"/><Relationship Id="rId6" Target="../media/image24.svg" Type="http://schemas.openxmlformats.org/officeDocument/2006/relationships/image"/></Relationships>
</file>

<file path=ppt/slides/_rels/slide4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28.jpeg" Type="http://schemas.openxmlformats.org/officeDocument/2006/relationships/image"/></Relationships>
</file>

<file path=ppt/slides/_rels/slide4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6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3.png" Type="http://schemas.openxmlformats.org/officeDocument/2006/relationships/image"/><Relationship Id="rId6" Target="../media/image24.svg" Type="http://schemas.openxmlformats.org/officeDocument/2006/relationships/image"/><Relationship Id="rId7" Target="../media/image25.jpeg" Type="http://schemas.openxmlformats.org/officeDocument/2006/relationships/image"/></Relationships>
</file>

<file path=ppt/slides/_rels/slide5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65.png" Type="http://schemas.openxmlformats.org/officeDocument/2006/relationships/image"/></Relationships>
</file>

<file path=ppt/slides/_rels/slide5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66.png" Type="http://schemas.openxmlformats.org/officeDocument/2006/relationships/image"/></Relationships>
</file>

<file path=ppt/slides/_rels/slide5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67.png" Type="http://schemas.openxmlformats.org/officeDocument/2006/relationships/image"/></Relationships>
</file>

<file path=ppt/slides/_rels/slide5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57.pn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23.png" Type="http://schemas.openxmlformats.org/officeDocument/2006/relationships/image"/><Relationship Id="rId6" Target="../media/image24.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18.png" Type="http://schemas.openxmlformats.org/officeDocument/2006/relationships/image"/><Relationship Id="rId4" Target="../media/image19.svg" Type="http://schemas.openxmlformats.org/officeDocument/2006/relationships/image"/><Relationship Id="rId5" Target="../media/image20.png" Type="http://schemas.openxmlformats.org/officeDocument/2006/relationships/image"/><Relationship Id="rId6" Target="../media/image21.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26.png" Type="http://schemas.openxmlformats.org/officeDocument/2006/relationships/image"/><Relationship Id="rId4" Target="../media/image27.svg" Type="http://schemas.openxmlformats.org/officeDocument/2006/relationships/image"/><Relationship Id="rId5" Target="../media/image12.png" Type="http://schemas.openxmlformats.org/officeDocument/2006/relationships/image"/><Relationship Id="rId6" Target="../media/image13.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28.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4816593" cy="2709333"/>
          </a:xfrm>
        </p:grpSpPr>
        <p:sp>
          <p:nvSpPr>
            <p:cNvPr name="Freeform 3" id="3"/>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100000">
                  <a:srgbClr val="4909A6">
                    <a:alpha val="91000"/>
                  </a:srgbClr>
                </a:gs>
              </a:gsLst>
              <a:lin ang="2700000"/>
            </a:gradFill>
          </p:spPr>
        </p:sp>
        <p:sp>
          <p:nvSpPr>
            <p:cNvPr name="TextBox 4" id="4"/>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true" flipV="false" rot="0">
            <a:off x="7183446" y="4626261"/>
            <a:ext cx="11104554" cy="6200043"/>
          </a:xfrm>
          <a:custGeom>
            <a:avLst/>
            <a:gdLst/>
            <a:ahLst/>
            <a:cxnLst/>
            <a:rect r="r" b="b" t="t" l="l"/>
            <a:pathLst>
              <a:path h="6200043" w="11104554">
                <a:moveTo>
                  <a:pt x="11104554" y="0"/>
                </a:moveTo>
                <a:lnTo>
                  <a:pt x="0" y="0"/>
                </a:lnTo>
                <a:lnTo>
                  <a:pt x="0" y="6200042"/>
                </a:lnTo>
                <a:lnTo>
                  <a:pt x="11104554" y="6200042"/>
                </a:lnTo>
                <a:lnTo>
                  <a:pt x="11104554" y="0"/>
                </a:lnTo>
                <a:close/>
              </a:path>
            </a:pathLst>
          </a:custGeom>
          <a:blipFill>
            <a:blip r:embed="rId2">
              <a:alphaModFix amt="30000"/>
            </a:blip>
            <a:stretch>
              <a:fillRect l="0" t="0" r="0" b="0"/>
            </a:stretch>
          </a:blipFill>
        </p:spPr>
      </p:sp>
      <p:sp>
        <p:nvSpPr>
          <p:cNvPr name="Freeform 6" id="6"/>
          <p:cNvSpPr/>
          <p:nvPr/>
        </p:nvSpPr>
        <p:spPr>
          <a:xfrm flipH="false" flipV="false" rot="0">
            <a:off x="11775265" y="1672171"/>
            <a:ext cx="6512735" cy="6942657"/>
          </a:xfrm>
          <a:custGeom>
            <a:avLst/>
            <a:gdLst/>
            <a:ahLst/>
            <a:cxnLst/>
            <a:rect r="r" b="b" t="t" l="l"/>
            <a:pathLst>
              <a:path h="6942657" w="6512735">
                <a:moveTo>
                  <a:pt x="0" y="0"/>
                </a:moveTo>
                <a:lnTo>
                  <a:pt x="6512735" y="0"/>
                </a:lnTo>
                <a:lnTo>
                  <a:pt x="6512735" y="6942658"/>
                </a:lnTo>
                <a:lnTo>
                  <a:pt x="0" y="694265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783926" y="8659799"/>
            <a:ext cx="7315200" cy="2433967"/>
          </a:xfrm>
          <a:custGeom>
            <a:avLst/>
            <a:gdLst/>
            <a:ahLst/>
            <a:cxnLst/>
            <a:rect r="r" b="b" t="t" l="l"/>
            <a:pathLst>
              <a:path h="2433967" w="7315200">
                <a:moveTo>
                  <a:pt x="0" y="0"/>
                </a:moveTo>
                <a:lnTo>
                  <a:pt x="7315200" y="0"/>
                </a:lnTo>
                <a:lnTo>
                  <a:pt x="7315200" y="2433967"/>
                </a:lnTo>
                <a:lnTo>
                  <a:pt x="0" y="243396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0" y="4062445"/>
            <a:ext cx="12725368" cy="3967895"/>
          </a:xfrm>
          <a:prstGeom prst="rect">
            <a:avLst/>
          </a:prstGeom>
        </p:spPr>
        <p:txBody>
          <a:bodyPr anchor="t" rtlCol="false" tIns="0" lIns="0" bIns="0" rIns="0">
            <a:spAutoFit/>
          </a:bodyPr>
          <a:lstStyle/>
          <a:p>
            <a:pPr algn="ctr">
              <a:lnSpc>
                <a:spcPts val="9869"/>
              </a:lnSpc>
            </a:pPr>
            <a:r>
              <a:rPr lang="en-US" b="true" sz="9310" spc="-549">
                <a:solidFill>
                  <a:srgbClr val="FFFFFF"/>
                </a:solidFill>
                <a:latin typeface="Times New Roman MT Bold"/>
                <a:ea typeface="Times New Roman MT Bold"/>
                <a:cs typeface="Times New Roman MT Bold"/>
                <a:sym typeface="Times New Roman MT Bold"/>
              </a:rPr>
              <a:t>Brain cancer classification</a:t>
            </a:r>
          </a:p>
          <a:p>
            <a:pPr algn="ctr">
              <a:lnSpc>
                <a:spcPts val="9869"/>
              </a:lnSpc>
            </a:pPr>
            <a:r>
              <a:rPr lang="en-US" b="true" sz="9310" spc="-549">
                <a:solidFill>
                  <a:srgbClr val="FFFFFF"/>
                </a:solidFill>
                <a:latin typeface="Times New Roman MT Bold"/>
                <a:ea typeface="Times New Roman MT Bold"/>
                <a:cs typeface="Times New Roman MT Bold"/>
                <a:sym typeface="Times New Roman MT Bold"/>
              </a:rPr>
              <a:t> using ML</a:t>
            </a:r>
          </a:p>
          <a:p>
            <a:pPr algn="l">
              <a:lnSpc>
                <a:spcPts val="9869"/>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765816" y="1112939"/>
            <a:ext cx="7315200" cy="3642911"/>
          </a:xfrm>
          <a:custGeom>
            <a:avLst/>
            <a:gdLst/>
            <a:ahLst/>
            <a:cxnLst/>
            <a:rect r="r" b="b" t="t" l="l"/>
            <a:pathLst>
              <a:path h="3642911" w="7315200">
                <a:moveTo>
                  <a:pt x="0" y="0"/>
                </a:moveTo>
                <a:lnTo>
                  <a:pt x="7315200" y="0"/>
                </a:lnTo>
                <a:lnTo>
                  <a:pt x="7315200" y="3642911"/>
                </a:lnTo>
                <a:lnTo>
                  <a:pt x="0" y="3642911"/>
                </a:lnTo>
                <a:lnTo>
                  <a:pt x="0" y="0"/>
                </a:lnTo>
                <a:close/>
              </a:path>
            </a:pathLst>
          </a:custGeom>
          <a:blipFill>
            <a:blip r:embed="rId3">
              <a:alphaModFix amt="50000"/>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9677219" y="1112939"/>
            <a:ext cx="7315200" cy="3642911"/>
          </a:xfrm>
          <a:custGeom>
            <a:avLst/>
            <a:gdLst/>
            <a:ahLst/>
            <a:cxnLst/>
            <a:rect r="r" b="b" t="t" l="l"/>
            <a:pathLst>
              <a:path h="3642911" w="7315200">
                <a:moveTo>
                  <a:pt x="0" y="0"/>
                </a:moveTo>
                <a:lnTo>
                  <a:pt x="7315200" y="0"/>
                </a:lnTo>
                <a:lnTo>
                  <a:pt x="7315200" y="3642911"/>
                </a:lnTo>
                <a:lnTo>
                  <a:pt x="0" y="3642911"/>
                </a:lnTo>
                <a:lnTo>
                  <a:pt x="0" y="0"/>
                </a:lnTo>
                <a:close/>
              </a:path>
            </a:pathLst>
          </a:custGeom>
          <a:blipFill>
            <a:blip r:embed="rId3">
              <a:alphaModFix amt="50000"/>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765816" y="5818918"/>
            <a:ext cx="7315200" cy="3642911"/>
          </a:xfrm>
          <a:custGeom>
            <a:avLst/>
            <a:gdLst/>
            <a:ahLst/>
            <a:cxnLst/>
            <a:rect r="r" b="b" t="t" l="l"/>
            <a:pathLst>
              <a:path h="3642911" w="7315200">
                <a:moveTo>
                  <a:pt x="0" y="0"/>
                </a:moveTo>
                <a:lnTo>
                  <a:pt x="7315200" y="0"/>
                </a:lnTo>
                <a:lnTo>
                  <a:pt x="7315200" y="3642910"/>
                </a:lnTo>
                <a:lnTo>
                  <a:pt x="0" y="3642910"/>
                </a:lnTo>
                <a:lnTo>
                  <a:pt x="0" y="0"/>
                </a:lnTo>
                <a:close/>
              </a:path>
            </a:pathLst>
          </a:custGeom>
          <a:blipFill>
            <a:blip r:embed="rId3">
              <a:alphaModFix amt="50000"/>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9677219" y="5818918"/>
            <a:ext cx="7315200" cy="3642911"/>
          </a:xfrm>
          <a:custGeom>
            <a:avLst/>
            <a:gdLst/>
            <a:ahLst/>
            <a:cxnLst/>
            <a:rect r="r" b="b" t="t" l="l"/>
            <a:pathLst>
              <a:path h="3642911" w="7315200">
                <a:moveTo>
                  <a:pt x="0" y="0"/>
                </a:moveTo>
                <a:lnTo>
                  <a:pt x="7315200" y="0"/>
                </a:lnTo>
                <a:lnTo>
                  <a:pt x="7315200" y="3642910"/>
                </a:lnTo>
                <a:lnTo>
                  <a:pt x="0" y="3642910"/>
                </a:lnTo>
                <a:lnTo>
                  <a:pt x="0" y="0"/>
                </a:lnTo>
                <a:close/>
              </a:path>
            </a:pathLst>
          </a:custGeom>
          <a:blipFill>
            <a:blip r:embed="rId3">
              <a:alphaModFix amt="50000"/>
              <a:extLst>
                <a:ext uri="{96DAC541-7B7A-43D3-8B79-37D633B846F1}">
                  <asvg:svgBlip xmlns:asvg="http://schemas.microsoft.com/office/drawing/2016/SVG/main" r:embed="rId4"/>
                </a:ext>
              </a:extLst>
            </a:blip>
            <a:stretch>
              <a:fillRect l="0" t="0" r="0" b="0"/>
            </a:stretch>
          </a:blipFill>
        </p:spPr>
      </p:sp>
      <p:sp>
        <p:nvSpPr>
          <p:cNvPr name="TextBox 10" id="10"/>
          <p:cNvSpPr txBox="true"/>
          <p:nvPr/>
        </p:nvSpPr>
        <p:spPr>
          <a:xfrm rot="0">
            <a:off x="9677219" y="6431207"/>
            <a:ext cx="7315200" cy="2170681"/>
          </a:xfrm>
          <a:prstGeom prst="rect">
            <a:avLst/>
          </a:prstGeom>
        </p:spPr>
        <p:txBody>
          <a:bodyPr anchor="t" rtlCol="false" tIns="0" lIns="0" bIns="0" rIns="0">
            <a:spAutoFit/>
          </a:bodyPr>
          <a:lstStyle/>
          <a:p>
            <a:pPr algn="ctr">
              <a:lnSpc>
                <a:spcPts val="7889"/>
              </a:lnSpc>
            </a:pPr>
            <a:r>
              <a:rPr lang="en-US" b="true" sz="7442" spc="14">
                <a:solidFill>
                  <a:srgbClr val="FFFFFF"/>
                </a:solidFill>
                <a:latin typeface="Times New Roman MT Bold"/>
                <a:ea typeface="Times New Roman MT Bold"/>
                <a:cs typeface="Times New Roman MT Bold"/>
                <a:sym typeface="Times New Roman MT Bold"/>
              </a:rPr>
              <a:t>Handling Class Imbalance</a:t>
            </a:r>
          </a:p>
        </p:txBody>
      </p:sp>
      <p:sp>
        <p:nvSpPr>
          <p:cNvPr name="TextBox 11" id="11"/>
          <p:cNvSpPr txBox="true"/>
          <p:nvPr/>
        </p:nvSpPr>
        <p:spPr>
          <a:xfrm rot="0">
            <a:off x="1852072" y="6128574"/>
            <a:ext cx="4680576" cy="3599008"/>
          </a:xfrm>
          <a:prstGeom prst="rect">
            <a:avLst/>
          </a:prstGeom>
        </p:spPr>
        <p:txBody>
          <a:bodyPr anchor="t" rtlCol="false" tIns="0" lIns="0" bIns="0" rIns="0">
            <a:spAutoFit/>
          </a:bodyPr>
          <a:lstStyle/>
          <a:p>
            <a:pPr algn="ctr">
              <a:lnSpc>
                <a:spcPts val="8999"/>
              </a:lnSpc>
            </a:pPr>
            <a:r>
              <a:rPr lang="en-US" b="true" sz="8490" spc="-543">
                <a:solidFill>
                  <a:srgbClr val="FFFFFF"/>
                </a:solidFill>
                <a:latin typeface="Times New Roman MT Bold"/>
                <a:ea typeface="Times New Roman MT Bold"/>
                <a:cs typeface="Times New Roman MT Bold"/>
                <a:sym typeface="Times New Roman MT Bold"/>
              </a:rPr>
              <a:t>Data </a:t>
            </a:r>
          </a:p>
          <a:p>
            <a:pPr algn="ctr">
              <a:lnSpc>
                <a:spcPts val="8999"/>
              </a:lnSpc>
            </a:pPr>
            <a:r>
              <a:rPr lang="en-US" b="true" sz="8490" spc="-543">
                <a:solidFill>
                  <a:srgbClr val="FFFFFF"/>
                </a:solidFill>
                <a:latin typeface="Times New Roman MT Bold"/>
                <a:ea typeface="Times New Roman MT Bold"/>
                <a:cs typeface="Times New Roman MT Bold"/>
                <a:sym typeface="Times New Roman MT Bold"/>
              </a:rPr>
              <a:t>Splitting</a:t>
            </a:r>
          </a:p>
          <a:p>
            <a:pPr algn="ctr">
              <a:lnSpc>
                <a:spcPts val="8999"/>
              </a:lnSpc>
            </a:pPr>
          </a:p>
        </p:txBody>
      </p:sp>
      <p:sp>
        <p:nvSpPr>
          <p:cNvPr name="TextBox 12" id="12"/>
          <p:cNvSpPr txBox="true"/>
          <p:nvPr/>
        </p:nvSpPr>
        <p:spPr>
          <a:xfrm rot="0">
            <a:off x="10413099" y="1336253"/>
            <a:ext cx="5843440" cy="3578647"/>
          </a:xfrm>
          <a:prstGeom prst="rect">
            <a:avLst/>
          </a:prstGeom>
        </p:spPr>
        <p:txBody>
          <a:bodyPr anchor="t" rtlCol="false" tIns="0" lIns="0" bIns="0" rIns="0">
            <a:spAutoFit/>
          </a:bodyPr>
          <a:lstStyle/>
          <a:p>
            <a:pPr algn="ctr">
              <a:lnSpc>
                <a:spcPts val="8921"/>
              </a:lnSpc>
            </a:pPr>
            <a:r>
              <a:rPr lang="en-US" b="true" sz="8416" spc="-538">
                <a:solidFill>
                  <a:srgbClr val="FFFFFF"/>
                </a:solidFill>
                <a:latin typeface="Times New Roman MT Bold"/>
                <a:ea typeface="Times New Roman MT Bold"/>
                <a:cs typeface="Times New Roman MT Bold"/>
                <a:sym typeface="Times New Roman MT Bold"/>
              </a:rPr>
              <a:t>Feature Selection</a:t>
            </a:r>
          </a:p>
          <a:p>
            <a:pPr algn="ctr">
              <a:lnSpc>
                <a:spcPts val="8921"/>
              </a:lnSpc>
            </a:pPr>
          </a:p>
        </p:txBody>
      </p:sp>
      <p:sp>
        <p:nvSpPr>
          <p:cNvPr name="TextBox 13" id="13"/>
          <p:cNvSpPr txBox="true"/>
          <p:nvPr/>
        </p:nvSpPr>
        <p:spPr>
          <a:xfrm rot="0">
            <a:off x="1322373" y="1574378"/>
            <a:ext cx="6040290" cy="2200306"/>
          </a:xfrm>
          <a:prstGeom prst="rect">
            <a:avLst/>
          </a:prstGeom>
        </p:spPr>
        <p:txBody>
          <a:bodyPr anchor="t" rtlCol="false" tIns="0" lIns="0" bIns="0" rIns="0">
            <a:spAutoFit/>
          </a:bodyPr>
          <a:lstStyle/>
          <a:p>
            <a:pPr algn="ctr">
              <a:lnSpc>
                <a:spcPts val="7951"/>
              </a:lnSpc>
            </a:pPr>
            <a:r>
              <a:rPr lang="en-US" sz="7501" b="true">
                <a:solidFill>
                  <a:srgbClr val="FFFFFF"/>
                </a:solidFill>
                <a:latin typeface="Times New Roman MT Bold"/>
                <a:ea typeface="Times New Roman MT Bold"/>
                <a:cs typeface="Times New Roman MT Bold"/>
                <a:sym typeface="Times New Roman MT Bold"/>
              </a:rPr>
              <a:t>Checking for Missing Data</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273936" y="8203478"/>
            <a:ext cx="4255253" cy="1415839"/>
          </a:xfrm>
          <a:custGeom>
            <a:avLst/>
            <a:gdLst/>
            <a:ahLst/>
            <a:cxnLst/>
            <a:rect r="r" b="b" t="t" l="l"/>
            <a:pathLst>
              <a:path h="1415839" w="4255253">
                <a:moveTo>
                  <a:pt x="0" y="0"/>
                </a:moveTo>
                <a:lnTo>
                  <a:pt x="4255253" y="0"/>
                </a:lnTo>
                <a:lnTo>
                  <a:pt x="4255253" y="1415839"/>
                </a:lnTo>
                <a:lnTo>
                  <a:pt x="0" y="14158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8801556">
            <a:off x="17838957" y="1545934"/>
            <a:ext cx="2573620" cy="4114800"/>
          </a:xfrm>
          <a:custGeom>
            <a:avLst/>
            <a:gdLst/>
            <a:ahLst/>
            <a:cxnLst/>
            <a:rect r="r" b="b" t="t" l="l"/>
            <a:pathLst>
              <a:path h="4114800" w="2573620">
                <a:moveTo>
                  <a:pt x="0" y="0"/>
                </a:moveTo>
                <a:lnTo>
                  <a:pt x="2573620" y="0"/>
                </a:lnTo>
                <a:lnTo>
                  <a:pt x="2573620"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1028700" y="2991578"/>
            <a:ext cx="16230600" cy="4665345"/>
          </a:xfrm>
          <a:prstGeom prst="rect">
            <a:avLst/>
          </a:prstGeom>
        </p:spPr>
        <p:txBody>
          <a:bodyPr anchor="t" rtlCol="false" tIns="0" lIns="0" bIns="0" rIns="0">
            <a:spAutoFit/>
          </a:bodyPr>
          <a:lstStyle/>
          <a:p>
            <a:pPr algn="l">
              <a:lnSpc>
                <a:spcPts val="6000"/>
              </a:lnSpc>
            </a:pPr>
          </a:p>
          <a:p>
            <a:pPr algn="l">
              <a:lnSpc>
                <a:spcPts val="6000"/>
              </a:lnSpc>
            </a:pPr>
            <a:r>
              <a:rPr lang="en-US" sz="4800" spc="72">
                <a:solidFill>
                  <a:srgbClr val="FFFFFF"/>
                </a:solidFill>
                <a:latin typeface="Times New Roman MT"/>
                <a:ea typeface="Times New Roman MT"/>
                <a:cs typeface="Times New Roman MT"/>
                <a:sym typeface="Times New Roman MT"/>
              </a:rPr>
              <a:t>We checked for any missing values to ensure the dataset is </a:t>
            </a:r>
            <a:r>
              <a:rPr lang="en-US" sz="4800" spc="72" b="true">
                <a:solidFill>
                  <a:srgbClr val="FFFFFF"/>
                </a:solidFill>
                <a:latin typeface="Times New Roman MT Bold"/>
                <a:ea typeface="Times New Roman MT Bold"/>
                <a:cs typeface="Times New Roman MT Bold"/>
                <a:sym typeface="Times New Roman MT Bold"/>
              </a:rPr>
              <a:t>clean</a:t>
            </a:r>
            <a:r>
              <a:rPr lang="en-US" sz="4800" spc="72">
                <a:solidFill>
                  <a:srgbClr val="FFFFFF"/>
                </a:solidFill>
                <a:latin typeface="Times New Roman MT"/>
                <a:ea typeface="Times New Roman MT"/>
                <a:cs typeface="Times New Roman MT"/>
                <a:sym typeface="Times New Roman MT"/>
              </a:rPr>
              <a:t>, as missing data can reduce the model’s performance.</a:t>
            </a:r>
          </a:p>
          <a:p>
            <a:pPr algn="l">
              <a:lnSpc>
                <a:spcPts val="6000"/>
              </a:lnSpc>
            </a:pPr>
            <a:r>
              <a:rPr lang="en-US" sz="4800" spc="72">
                <a:solidFill>
                  <a:srgbClr val="FFFFFF"/>
                </a:solidFill>
                <a:latin typeface="Times New Roman MT"/>
                <a:ea typeface="Times New Roman MT"/>
                <a:cs typeface="Times New Roman MT"/>
                <a:sym typeface="Times New Roman MT"/>
              </a:rPr>
              <a:t>• If no missing values are found → we can proceed.</a:t>
            </a:r>
          </a:p>
          <a:p>
            <a:pPr algn="l">
              <a:lnSpc>
                <a:spcPts val="6000"/>
              </a:lnSpc>
            </a:pPr>
            <a:r>
              <a:rPr lang="en-US" sz="4800" spc="72">
                <a:solidFill>
                  <a:srgbClr val="FFFFFF"/>
                </a:solidFill>
                <a:latin typeface="Times New Roman MT"/>
                <a:ea typeface="Times New Roman MT"/>
                <a:cs typeface="Times New Roman MT"/>
                <a:sym typeface="Times New Roman MT"/>
              </a:rPr>
              <a:t>•If missing values are detected → we handle them appropriately before modeling.</a:t>
            </a:r>
          </a:p>
        </p:txBody>
      </p:sp>
      <p:sp>
        <p:nvSpPr>
          <p:cNvPr name="TextBox 9" id="9"/>
          <p:cNvSpPr txBox="true"/>
          <p:nvPr/>
        </p:nvSpPr>
        <p:spPr>
          <a:xfrm rot="0">
            <a:off x="711622" y="1657143"/>
            <a:ext cx="13311533" cy="1458260"/>
          </a:xfrm>
          <a:prstGeom prst="rect">
            <a:avLst/>
          </a:prstGeom>
        </p:spPr>
        <p:txBody>
          <a:bodyPr anchor="t" rtlCol="false" tIns="0" lIns="0" bIns="0" rIns="0">
            <a:spAutoFit/>
          </a:bodyPr>
          <a:lstStyle/>
          <a:p>
            <a:pPr algn="l">
              <a:lnSpc>
                <a:spcPts val="9709"/>
              </a:lnSpc>
            </a:pPr>
            <a:r>
              <a:rPr lang="en-US" sz="9159" spc="-586" b="true">
                <a:solidFill>
                  <a:srgbClr val="FFFFFF"/>
                </a:solidFill>
                <a:latin typeface="Times New Roman MT Bold"/>
                <a:ea typeface="Times New Roman MT Bold"/>
                <a:cs typeface="Times New Roman MT Bold"/>
                <a:sym typeface="Times New Roman MT Bold"/>
              </a:rPr>
              <a:t>Checking for Missing Data</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4816593" cy="2709333"/>
          </a:xfrm>
        </p:grpSpPr>
        <p:sp>
          <p:nvSpPr>
            <p:cNvPr name="Freeform 3" id="3"/>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solidFill>
              <a:srgbClr val="FFFFFF">
                <a:alpha val="90980"/>
              </a:srgbClr>
            </a:solidFill>
          </p:spPr>
        </p:sp>
        <p:sp>
          <p:nvSpPr>
            <p:cNvPr name="TextBox 4" id="4"/>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6305502" y="2205589"/>
            <a:ext cx="6386448" cy="5693942"/>
          </a:xfrm>
          <a:custGeom>
            <a:avLst/>
            <a:gdLst/>
            <a:ahLst/>
            <a:cxnLst/>
            <a:rect r="r" b="b" t="t" l="l"/>
            <a:pathLst>
              <a:path h="5693942" w="6386448">
                <a:moveTo>
                  <a:pt x="0" y="0"/>
                </a:moveTo>
                <a:lnTo>
                  <a:pt x="6386448" y="0"/>
                </a:lnTo>
                <a:lnTo>
                  <a:pt x="6386448" y="5693942"/>
                </a:lnTo>
                <a:lnTo>
                  <a:pt x="0" y="5693942"/>
                </a:lnTo>
                <a:lnTo>
                  <a:pt x="0" y="0"/>
                </a:lnTo>
                <a:close/>
              </a:path>
            </a:pathLst>
          </a:custGeom>
          <a:blipFill>
            <a:blip r:embed="rId2"/>
            <a:stretch>
              <a:fillRect l="0" t="0" r="0" b="0"/>
            </a:stretch>
          </a:blipFill>
        </p:spPr>
      </p:sp>
      <p:sp>
        <p:nvSpPr>
          <p:cNvPr name="TextBox 6" id="6"/>
          <p:cNvSpPr txBox="true"/>
          <p:nvPr/>
        </p:nvSpPr>
        <p:spPr>
          <a:xfrm rot="0">
            <a:off x="629762" y="324632"/>
            <a:ext cx="13561797" cy="1880957"/>
          </a:xfrm>
          <a:prstGeom prst="rect">
            <a:avLst/>
          </a:prstGeom>
        </p:spPr>
        <p:txBody>
          <a:bodyPr anchor="t" rtlCol="false" tIns="0" lIns="0" bIns="0" rIns="0">
            <a:spAutoFit/>
          </a:bodyPr>
          <a:lstStyle/>
          <a:p>
            <a:pPr algn="l">
              <a:lnSpc>
                <a:spcPts val="14106"/>
              </a:lnSpc>
            </a:pPr>
            <a:r>
              <a:rPr lang="en-US" sz="9159" b="true">
                <a:solidFill>
                  <a:srgbClr val="0E0E0E"/>
                </a:solidFill>
                <a:latin typeface="Times New Roman MT Bold"/>
                <a:ea typeface="Times New Roman MT Bold"/>
                <a:cs typeface="Times New Roman MT Bold"/>
                <a:sym typeface="Times New Roman MT Bold"/>
              </a:rPr>
              <a:t>Checking for Missing Data</a:t>
            </a:r>
          </a:p>
        </p:txBody>
      </p:sp>
      <p:sp>
        <p:nvSpPr>
          <p:cNvPr name="TextBox 7" id="7"/>
          <p:cNvSpPr txBox="true"/>
          <p:nvPr/>
        </p:nvSpPr>
        <p:spPr>
          <a:xfrm rot="0">
            <a:off x="4932567" y="8458857"/>
            <a:ext cx="10387501" cy="799443"/>
          </a:xfrm>
          <a:prstGeom prst="rect">
            <a:avLst/>
          </a:prstGeom>
        </p:spPr>
        <p:txBody>
          <a:bodyPr anchor="t" rtlCol="false" tIns="0" lIns="0" bIns="0" rIns="0">
            <a:spAutoFit/>
          </a:bodyPr>
          <a:lstStyle/>
          <a:p>
            <a:pPr algn="just">
              <a:lnSpc>
                <a:spcPts val="5754"/>
              </a:lnSpc>
            </a:pPr>
            <a:r>
              <a:rPr lang="en-US" sz="4603" spc="69">
                <a:solidFill>
                  <a:srgbClr val="0E0E0E"/>
                </a:solidFill>
                <a:latin typeface="Times New Roman MT"/>
                <a:ea typeface="Times New Roman MT"/>
                <a:cs typeface="Times New Roman MT"/>
                <a:sym typeface="Times New Roman MT"/>
              </a:rPr>
              <a:t> Missing Values Check Result</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273936" y="8203478"/>
            <a:ext cx="4255253" cy="1415839"/>
          </a:xfrm>
          <a:custGeom>
            <a:avLst/>
            <a:gdLst/>
            <a:ahLst/>
            <a:cxnLst/>
            <a:rect r="r" b="b" t="t" l="l"/>
            <a:pathLst>
              <a:path h="1415839" w="4255253">
                <a:moveTo>
                  <a:pt x="0" y="0"/>
                </a:moveTo>
                <a:lnTo>
                  <a:pt x="4255253" y="0"/>
                </a:lnTo>
                <a:lnTo>
                  <a:pt x="4255253" y="1415839"/>
                </a:lnTo>
                <a:lnTo>
                  <a:pt x="0" y="14158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8801556">
            <a:off x="17838957" y="1545934"/>
            <a:ext cx="2573620" cy="4114800"/>
          </a:xfrm>
          <a:custGeom>
            <a:avLst/>
            <a:gdLst/>
            <a:ahLst/>
            <a:cxnLst/>
            <a:rect r="r" b="b" t="t" l="l"/>
            <a:pathLst>
              <a:path h="4114800" w="2573620">
                <a:moveTo>
                  <a:pt x="0" y="0"/>
                </a:moveTo>
                <a:lnTo>
                  <a:pt x="2573620" y="0"/>
                </a:lnTo>
                <a:lnTo>
                  <a:pt x="2573620"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1028700" y="3479509"/>
            <a:ext cx="16230600" cy="3903345"/>
          </a:xfrm>
          <a:prstGeom prst="rect">
            <a:avLst/>
          </a:prstGeom>
        </p:spPr>
        <p:txBody>
          <a:bodyPr anchor="t" rtlCol="false" tIns="0" lIns="0" bIns="0" rIns="0">
            <a:spAutoFit/>
          </a:bodyPr>
          <a:lstStyle/>
          <a:p>
            <a:pPr algn="l">
              <a:lnSpc>
                <a:spcPts val="6000"/>
              </a:lnSpc>
            </a:pPr>
            <a:r>
              <a:rPr lang="en-US" sz="4800" spc="72">
                <a:solidFill>
                  <a:srgbClr val="FFFFFF"/>
                </a:solidFill>
                <a:latin typeface="Times New Roman MT"/>
                <a:ea typeface="Times New Roman MT"/>
                <a:cs typeface="Times New Roman MT"/>
                <a:sym typeface="Times New Roman MT"/>
              </a:rPr>
              <a:t>Since the dataset contains many genes, we used methods like </a:t>
            </a:r>
            <a:r>
              <a:rPr lang="en-US" sz="4800" spc="72" b="true">
                <a:solidFill>
                  <a:srgbClr val="FFFFFF"/>
                </a:solidFill>
                <a:latin typeface="Times New Roman MT Bold"/>
                <a:ea typeface="Times New Roman MT Bold"/>
                <a:cs typeface="Times New Roman MT Bold"/>
                <a:sym typeface="Times New Roman MT Bold"/>
              </a:rPr>
              <a:t>PCA</a:t>
            </a:r>
            <a:r>
              <a:rPr lang="en-US" sz="4800" spc="72">
                <a:solidFill>
                  <a:srgbClr val="FFFFFF"/>
                </a:solidFill>
                <a:latin typeface="Times New Roman MT"/>
                <a:ea typeface="Times New Roman MT"/>
                <a:cs typeface="Times New Roman MT"/>
                <a:sym typeface="Times New Roman MT"/>
              </a:rPr>
              <a:t> and </a:t>
            </a:r>
            <a:r>
              <a:rPr lang="en-US" sz="4800" spc="72" b="true">
                <a:solidFill>
                  <a:srgbClr val="FFFFFF"/>
                </a:solidFill>
                <a:latin typeface="Times New Roman MT Bold"/>
                <a:ea typeface="Times New Roman MT Bold"/>
                <a:cs typeface="Times New Roman MT Bold"/>
                <a:sym typeface="Times New Roman MT Bold"/>
              </a:rPr>
              <a:t>SelectKBest</a:t>
            </a:r>
            <a:r>
              <a:rPr lang="en-US" sz="4800" spc="72">
                <a:solidFill>
                  <a:srgbClr val="FFFFFF"/>
                </a:solidFill>
                <a:latin typeface="Times New Roman MT"/>
                <a:ea typeface="Times New Roman MT"/>
                <a:cs typeface="Times New Roman MT"/>
                <a:sym typeface="Times New Roman MT"/>
              </a:rPr>
              <a:t> to identify the most important features for classification.</a:t>
            </a:r>
          </a:p>
          <a:p>
            <a:pPr algn="l">
              <a:lnSpc>
                <a:spcPts val="6000"/>
              </a:lnSpc>
            </a:pPr>
            <a:r>
              <a:rPr lang="en-US" sz="4800" spc="72">
                <a:solidFill>
                  <a:srgbClr val="FFFFFF"/>
                </a:solidFill>
                <a:latin typeface="Times New Roman MT"/>
                <a:ea typeface="Times New Roman MT"/>
                <a:cs typeface="Times New Roman MT"/>
                <a:sym typeface="Times New Roman MT"/>
              </a:rPr>
              <a:t>This helps reduce data complexity and improves model accuracy.</a:t>
            </a:r>
          </a:p>
        </p:txBody>
      </p:sp>
      <p:sp>
        <p:nvSpPr>
          <p:cNvPr name="TextBox 9" id="9"/>
          <p:cNvSpPr txBox="true"/>
          <p:nvPr/>
        </p:nvSpPr>
        <p:spPr>
          <a:xfrm rot="0">
            <a:off x="753410" y="1547996"/>
            <a:ext cx="11734873" cy="1458260"/>
          </a:xfrm>
          <a:prstGeom prst="rect">
            <a:avLst/>
          </a:prstGeom>
        </p:spPr>
        <p:txBody>
          <a:bodyPr anchor="t" rtlCol="false" tIns="0" lIns="0" bIns="0" rIns="0">
            <a:spAutoFit/>
          </a:bodyPr>
          <a:lstStyle/>
          <a:p>
            <a:pPr algn="l">
              <a:lnSpc>
                <a:spcPts val="9709"/>
              </a:lnSpc>
            </a:pPr>
            <a:r>
              <a:rPr lang="en-US" sz="9159" spc="-485" b="true">
                <a:solidFill>
                  <a:srgbClr val="FFFFFF"/>
                </a:solidFill>
                <a:latin typeface="Times New Roman MT Bold"/>
                <a:ea typeface="Times New Roman MT Bold"/>
                <a:cs typeface="Times New Roman MT Bold"/>
                <a:sym typeface="Times New Roman MT Bold"/>
              </a:rPr>
              <a:t>Feature Selection</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4816593" cy="2709333"/>
          </a:xfrm>
        </p:grpSpPr>
        <p:sp>
          <p:nvSpPr>
            <p:cNvPr name="Freeform 3" id="3"/>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solidFill>
              <a:srgbClr val="FFFFFF">
                <a:alpha val="90980"/>
              </a:srgbClr>
            </a:solidFill>
          </p:spPr>
        </p:sp>
        <p:sp>
          <p:nvSpPr>
            <p:cNvPr name="TextBox 4" id="4"/>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828866" y="4590433"/>
            <a:ext cx="16630268" cy="1225737"/>
          </a:xfrm>
          <a:custGeom>
            <a:avLst/>
            <a:gdLst/>
            <a:ahLst/>
            <a:cxnLst/>
            <a:rect r="r" b="b" t="t" l="l"/>
            <a:pathLst>
              <a:path h="1225737" w="16630268">
                <a:moveTo>
                  <a:pt x="0" y="0"/>
                </a:moveTo>
                <a:lnTo>
                  <a:pt x="16630268" y="0"/>
                </a:lnTo>
                <a:lnTo>
                  <a:pt x="16630268" y="1225736"/>
                </a:lnTo>
                <a:lnTo>
                  <a:pt x="0" y="1225736"/>
                </a:lnTo>
                <a:lnTo>
                  <a:pt x="0" y="0"/>
                </a:lnTo>
                <a:close/>
              </a:path>
            </a:pathLst>
          </a:custGeom>
          <a:blipFill>
            <a:blip r:embed="rId2"/>
            <a:stretch>
              <a:fillRect l="0" t="0" r="0" b="0"/>
            </a:stretch>
          </a:blipFill>
        </p:spPr>
      </p:sp>
      <p:sp>
        <p:nvSpPr>
          <p:cNvPr name="TextBox 6" id="6"/>
          <p:cNvSpPr txBox="true"/>
          <p:nvPr/>
        </p:nvSpPr>
        <p:spPr>
          <a:xfrm rot="0">
            <a:off x="629032" y="1302417"/>
            <a:ext cx="11734873" cy="2686985"/>
          </a:xfrm>
          <a:prstGeom prst="rect">
            <a:avLst/>
          </a:prstGeom>
        </p:spPr>
        <p:txBody>
          <a:bodyPr anchor="t" rtlCol="false" tIns="0" lIns="0" bIns="0" rIns="0">
            <a:spAutoFit/>
          </a:bodyPr>
          <a:lstStyle/>
          <a:p>
            <a:pPr algn="just">
              <a:lnSpc>
                <a:spcPts val="9709"/>
              </a:lnSpc>
            </a:pPr>
            <a:r>
              <a:rPr lang="en-US" b="true" sz="9159" spc="-586">
                <a:solidFill>
                  <a:srgbClr val="0E0E0E"/>
                </a:solidFill>
                <a:latin typeface="Times New Roman MT Bold"/>
                <a:ea typeface="Times New Roman MT Bold"/>
                <a:cs typeface="Times New Roman MT Bold"/>
                <a:sym typeface="Times New Roman MT Bold"/>
              </a:rPr>
              <a:t>Feature Selection</a:t>
            </a:r>
          </a:p>
          <a:p>
            <a:pPr algn="ctr">
              <a:lnSpc>
                <a:spcPts val="9709"/>
              </a:lnSpc>
            </a:pPr>
          </a:p>
        </p:txBody>
      </p:sp>
      <p:sp>
        <p:nvSpPr>
          <p:cNvPr name="TextBox 7" id="7"/>
          <p:cNvSpPr txBox="true"/>
          <p:nvPr/>
        </p:nvSpPr>
        <p:spPr>
          <a:xfrm rot="0">
            <a:off x="5585564" y="6496989"/>
            <a:ext cx="9677782" cy="855345"/>
          </a:xfrm>
          <a:prstGeom prst="rect">
            <a:avLst/>
          </a:prstGeom>
        </p:spPr>
        <p:txBody>
          <a:bodyPr anchor="t" rtlCol="false" tIns="0" lIns="0" bIns="0" rIns="0">
            <a:spAutoFit/>
          </a:bodyPr>
          <a:lstStyle/>
          <a:p>
            <a:pPr algn="l">
              <a:lnSpc>
                <a:spcPts val="6000"/>
              </a:lnSpc>
            </a:pPr>
            <a:r>
              <a:rPr lang="en-US" sz="4800" spc="72">
                <a:solidFill>
                  <a:srgbClr val="0E0E0E"/>
                </a:solidFill>
                <a:latin typeface="Times New Roman MT"/>
                <a:ea typeface="Times New Roman MT"/>
                <a:cs typeface="Times New Roman MT"/>
                <a:sym typeface="Times New Roman MT"/>
              </a:rPr>
              <a:t> Selected Top Features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273936" y="8203478"/>
            <a:ext cx="4255253" cy="1415839"/>
          </a:xfrm>
          <a:custGeom>
            <a:avLst/>
            <a:gdLst/>
            <a:ahLst/>
            <a:cxnLst/>
            <a:rect r="r" b="b" t="t" l="l"/>
            <a:pathLst>
              <a:path h="1415839" w="4255253">
                <a:moveTo>
                  <a:pt x="0" y="0"/>
                </a:moveTo>
                <a:lnTo>
                  <a:pt x="4255253" y="0"/>
                </a:lnTo>
                <a:lnTo>
                  <a:pt x="4255253" y="1415839"/>
                </a:lnTo>
                <a:lnTo>
                  <a:pt x="0" y="14158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8801556">
            <a:off x="17838957" y="1545934"/>
            <a:ext cx="2573620" cy="4114800"/>
          </a:xfrm>
          <a:custGeom>
            <a:avLst/>
            <a:gdLst/>
            <a:ahLst/>
            <a:cxnLst/>
            <a:rect r="r" b="b" t="t" l="l"/>
            <a:pathLst>
              <a:path h="4114800" w="2573620">
                <a:moveTo>
                  <a:pt x="0" y="0"/>
                </a:moveTo>
                <a:lnTo>
                  <a:pt x="2573620" y="0"/>
                </a:lnTo>
                <a:lnTo>
                  <a:pt x="2573620"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864980" y="2748915"/>
            <a:ext cx="16230600" cy="4665345"/>
          </a:xfrm>
          <a:prstGeom prst="rect">
            <a:avLst/>
          </a:prstGeom>
        </p:spPr>
        <p:txBody>
          <a:bodyPr anchor="t" rtlCol="false" tIns="0" lIns="0" bIns="0" rIns="0">
            <a:spAutoFit/>
          </a:bodyPr>
          <a:lstStyle/>
          <a:p>
            <a:pPr algn="l">
              <a:lnSpc>
                <a:spcPts val="6000"/>
              </a:lnSpc>
            </a:pPr>
          </a:p>
          <a:p>
            <a:pPr algn="l">
              <a:lnSpc>
                <a:spcPts val="6000"/>
              </a:lnSpc>
            </a:pPr>
            <a:r>
              <a:rPr lang="en-US" sz="4800" spc="72">
                <a:solidFill>
                  <a:srgbClr val="FFFFFF"/>
                </a:solidFill>
                <a:latin typeface="Times New Roman MT"/>
                <a:ea typeface="Times New Roman MT"/>
                <a:cs typeface="Times New Roman MT"/>
                <a:sym typeface="Times New Roman MT"/>
              </a:rPr>
              <a:t>We split the dataset into training and testing sets to evaluate the model’s performance on unseen data.</a:t>
            </a:r>
          </a:p>
          <a:p>
            <a:pPr algn="l">
              <a:lnSpc>
                <a:spcPts val="6000"/>
              </a:lnSpc>
            </a:pPr>
            <a:r>
              <a:rPr lang="en-US" sz="4800" spc="72">
                <a:solidFill>
                  <a:srgbClr val="FFFFFF"/>
                </a:solidFill>
                <a:latin typeface="Times New Roman MT"/>
                <a:ea typeface="Times New Roman MT"/>
                <a:cs typeface="Times New Roman MT"/>
                <a:sym typeface="Times New Roman MT"/>
              </a:rPr>
              <a:t>• </a:t>
            </a:r>
            <a:r>
              <a:rPr lang="en-US" sz="4800" spc="72" b="true">
                <a:solidFill>
                  <a:srgbClr val="FFFFFF"/>
                </a:solidFill>
                <a:latin typeface="Times New Roman MT Bold"/>
                <a:ea typeface="Times New Roman MT Bold"/>
                <a:cs typeface="Times New Roman MT Bold"/>
                <a:sym typeface="Times New Roman MT Bold"/>
              </a:rPr>
              <a:t>The training set</a:t>
            </a:r>
            <a:r>
              <a:rPr lang="en-US" sz="4800" spc="72">
                <a:solidFill>
                  <a:srgbClr val="FFFFFF"/>
                </a:solidFill>
                <a:latin typeface="Times New Roman MT"/>
                <a:ea typeface="Times New Roman MT"/>
                <a:cs typeface="Times New Roman MT"/>
                <a:sym typeface="Times New Roman MT"/>
              </a:rPr>
              <a:t> is used to train the model.</a:t>
            </a:r>
          </a:p>
          <a:p>
            <a:pPr algn="l">
              <a:lnSpc>
                <a:spcPts val="6000"/>
              </a:lnSpc>
            </a:pPr>
            <a:r>
              <a:rPr lang="en-US" sz="4800" spc="72">
                <a:solidFill>
                  <a:srgbClr val="FFFFFF"/>
                </a:solidFill>
                <a:latin typeface="Times New Roman MT"/>
                <a:ea typeface="Times New Roman MT"/>
                <a:cs typeface="Times New Roman MT"/>
                <a:sym typeface="Times New Roman MT"/>
              </a:rPr>
              <a:t>•</a:t>
            </a:r>
            <a:r>
              <a:rPr lang="en-US" sz="4800" spc="72" b="true">
                <a:solidFill>
                  <a:srgbClr val="FFFFFF"/>
                </a:solidFill>
                <a:latin typeface="Times New Roman MT Bold"/>
                <a:ea typeface="Times New Roman MT Bold"/>
                <a:cs typeface="Times New Roman MT Bold"/>
                <a:sym typeface="Times New Roman MT Bold"/>
              </a:rPr>
              <a:t>The testing set</a:t>
            </a:r>
            <a:r>
              <a:rPr lang="en-US" sz="4800" spc="72">
                <a:solidFill>
                  <a:srgbClr val="FFFFFF"/>
                </a:solidFill>
                <a:latin typeface="Times New Roman MT"/>
                <a:ea typeface="Times New Roman MT"/>
                <a:cs typeface="Times New Roman MT"/>
                <a:sym typeface="Times New Roman MT"/>
              </a:rPr>
              <a:t> is used to assess how well the model generalizes.</a:t>
            </a:r>
          </a:p>
        </p:txBody>
      </p:sp>
      <p:sp>
        <p:nvSpPr>
          <p:cNvPr name="TextBox 9" id="9"/>
          <p:cNvSpPr txBox="true"/>
          <p:nvPr/>
        </p:nvSpPr>
        <p:spPr>
          <a:xfrm rot="0">
            <a:off x="547902" y="1547996"/>
            <a:ext cx="8816676" cy="1458260"/>
          </a:xfrm>
          <a:prstGeom prst="rect">
            <a:avLst/>
          </a:prstGeom>
        </p:spPr>
        <p:txBody>
          <a:bodyPr anchor="t" rtlCol="false" tIns="0" lIns="0" bIns="0" rIns="0">
            <a:spAutoFit/>
          </a:bodyPr>
          <a:lstStyle/>
          <a:p>
            <a:pPr algn="just">
              <a:lnSpc>
                <a:spcPts val="9709"/>
              </a:lnSpc>
            </a:pPr>
            <a:r>
              <a:rPr lang="en-US" b="true" sz="9159" spc="-586">
                <a:solidFill>
                  <a:srgbClr val="FFFFFF"/>
                </a:solidFill>
                <a:latin typeface="Times New Roman MT Bold"/>
                <a:ea typeface="Times New Roman MT Bold"/>
                <a:cs typeface="Times New Roman MT Bold"/>
                <a:sym typeface="Times New Roman MT Bold"/>
              </a:rPr>
              <a:t>Data Splitting</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106436" y="4565904"/>
            <a:ext cx="12775376" cy="1709080"/>
          </a:xfrm>
          <a:custGeom>
            <a:avLst/>
            <a:gdLst/>
            <a:ahLst/>
            <a:cxnLst/>
            <a:rect r="r" b="b" t="t" l="l"/>
            <a:pathLst>
              <a:path h="1709080" w="12775376">
                <a:moveTo>
                  <a:pt x="0" y="0"/>
                </a:moveTo>
                <a:lnTo>
                  <a:pt x="12775376" y="0"/>
                </a:lnTo>
                <a:lnTo>
                  <a:pt x="12775376" y="1709080"/>
                </a:lnTo>
                <a:lnTo>
                  <a:pt x="0" y="1709080"/>
                </a:lnTo>
                <a:lnTo>
                  <a:pt x="0" y="0"/>
                </a:lnTo>
                <a:close/>
              </a:path>
            </a:pathLst>
          </a:custGeom>
          <a:blipFill>
            <a:blip r:embed="rId2"/>
            <a:stretch>
              <a:fillRect l="0" t="0" r="0" b="0"/>
            </a:stretch>
          </a:blipFill>
        </p:spPr>
      </p:sp>
      <p:sp>
        <p:nvSpPr>
          <p:cNvPr name="TextBox 3" id="3"/>
          <p:cNvSpPr txBox="true"/>
          <p:nvPr/>
        </p:nvSpPr>
        <p:spPr>
          <a:xfrm rot="0">
            <a:off x="7095369" y="6151159"/>
            <a:ext cx="7253304" cy="1617345"/>
          </a:xfrm>
          <a:prstGeom prst="rect">
            <a:avLst/>
          </a:prstGeom>
        </p:spPr>
        <p:txBody>
          <a:bodyPr anchor="t" rtlCol="false" tIns="0" lIns="0" bIns="0" rIns="0">
            <a:spAutoFit/>
          </a:bodyPr>
          <a:lstStyle/>
          <a:p>
            <a:pPr algn="l">
              <a:lnSpc>
                <a:spcPts val="6000"/>
              </a:lnSpc>
            </a:pPr>
          </a:p>
          <a:p>
            <a:pPr algn="l">
              <a:lnSpc>
                <a:spcPts val="6000"/>
              </a:lnSpc>
            </a:pPr>
            <a:r>
              <a:rPr lang="en-US" sz="4800" spc="72">
                <a:solidFill>
                  <a:srgbClr val="0E0E0E"/>
                </a:solidFill>
                <a:latin typeface="Times New Roman MT"/>
                <a:ea typeface="Times New Roman MT"/>
                <a:cs typeface="Times New Roman MT"/>
                <a:sym typeface="Times New Roman MT"/>
              </a:rPr>
              <a:t>Train-Test Split</a:t>
            </a:r>
          </a:p>
        </p:txBody>
      </p:sp>
      <p:sp>
        <p:nvSpPr>
          <p:cNvPr name="TextBox 4" id="4"/>
          <p:cNvSpPr txBox="true"/>
          <p:nvPr/>
        </p:nvSpPr>
        <p:spPr>
          <a:xfrm rot="0">
            <a:off x="447797" y="1547996"/>
            <a:ext cx="18092654" cy="1458260"/>
          </a:xfrm>
          <a:prstGeom prst="rect">
            <a:avLst/>
          </a:prstGeom>
        </p:spPr>
        <p:txBody>
          <a:bodyPr anchor="t" rtlCol="false" tIns="0" lIns="0" bIns="0" rIns="0">
            <a:spAutoFit/>
          </a:bodyPr>
          <a:lstStyle/>
          <a:p>
            <a:pPr algn="l">
              <a:lnSpc>
                <a:spcPts val="9709"/>
              </a:lnSpc>
            </a:pPr>
            <a:r>
              <a:rPr lang="en-US" b="true" sz="9159" spc="-586">
                <a:solidFill>
                  <a:srgbClr val="0E0E0E"/>
                </a:solidFill>
                <a:latin typeface="Times New Roman MT Bold"/>
                <a:ea typeface="Times New Roman MT Bold"/>
                <a:cs typeface="Times New Roman MT Bold"/>
                <a:sym typeface="Times New Roman MT Bold"/>
              </a:rPr>
              <a:t>Data Splitting</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273936" y="8203478"/>
            <a:ext cx="4255253" cy="1415839"/>
          </a:xfrm>
          <a:custGeom>
            <a:avLst/>
            <a:gdLst/>
            <a:ahLst/>
            <a:cxnLst/>
            <a:rect r="r" b="b" t="t" l="l"/>
            <a:pathLst>
              <a:path h="1415839" w="4255253">
                <a:moveTo>
                  <a:pt x="0" y="0"/>
                </a:moveTo>
                <a:lnTo>
                  <a:pt x="4255253" y="0"/>
                </a:lnTo>
                <a:lnTo>
                  <a:pt x="4255253" y="1415839"/>
                </a:lnTo>
                <a:lnTo>
                  <a:pt x="0" y="14158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8801556">
            <a:off x="17838957" y="1545934"/>
            <a:ext cx="2573620" cy="4114800"/>
          </a:xfrm>
          <a:custGeom>
            <a:avLst/>
            <a:gdLst/>
            <a:ahLst/>
            <a:cxnLst/>
            <a:rect r="r" b="b" t="t" l="l"/>
            <a:pathLst>
              <a:path h="4114800" w="2573620">
                <a:moveTo>
                  <a:pt x="0" y="0"/>
                </a:moveTo>
                <a:lnTo>
                  <a:pt x="2573620" y="0"/>
                </a:lnTo>
                <a:lnTo>
                  <a:pt x="2573620"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1028700" y="3479509"/>
            <a:ext cx="15521148" cy="2379345"/>
          </a:xfrm>
          <a:prstGeom prst="rect">
            <a:avLst/>
          </a:prstGeom>
        </p:spPr>
        <p:txBody>
          <a:bodyPr anchor="t" rtlCol="false" tIns="0" lIns="0" bIns="0" rIns="0">
            <a:spAutoFit/>
          </a:bodyPr>
          <a:lstStyle/>
          <a:p>
            <a:pPr algn="l">
              <a:lnSpc>
                <a:spcPts val="6000"/>
              </a:lnSpc>
            </a:pPr>
            <a:r>
              <a:rPr lang="en-US" sz="4800" spc="72">
                <a:solidFill>
                  <a:srgbClr val="FFFFFF"/>
                </a:solidFill>
                <a:latin typeface="Times New Roman MT"/>
                <a:ea typeface="Times New Roman MT"/>
                <a:cs typeface="Times New Roman MT"/>
                <a:sym typeface="Times New Roman MT"/>
              </a:rPr>
              <a:t>We applied </a:t>
            </a:r>
            <a:r>
              <a:rPr lang="en-US" sz="4800" spc="72" b="true">
                <a:solidFill>
                  <a:srgbClr val="FFFFFF"/>
                </a:solidFill>
                <a:latin typeface="Times New Roman MT Bold"/>
                <a:ea typeface="Times New Roman MT Bold"/>
                <a:cs typeface="Times New Roman MT Bold"/>
                <a:sym typeface="Times New Roman MT Bold"/>
              </a:rPr>
              <a:t>SMOTE</a:t>
            </a:r>
            <a:r>
              <a:rPr lang="en-US" sz="4800" spc="72">
                <a:solidFill>
                  <a:srgbClr val="FFFFFF"/>
                </a:solidFill>
                <a:latin typeface="Times New Roman MT"/>
                <a:ea typeface="Times New Roman MT"/>
                <a:cs typeface="Times New Roman MT"/>
                <a:sym typeface="Times New Roman MT"/>
              </a:rPr>
              <a:t> to balance the class distribution in the training set by generating synthetic samples for the minority class, ensuring fair model learning.</a:t>
            </a:r>
          </a:p>
        </p:txBody>
      </p:sp>
      <p:sp>
        <p:nvSpPr>
          <p:cNvPr name="TextBox 9" id="9"/>
          <p:cNvSpPr txBox="true"/>
          <p:nvPr/>
        </p:nvSpPr>
        <p:spPr>
          <a:xfrm rot="0">
            <a:off x="547902" y="1547996"/>
            <a:ext cx="18092654" cy="1458260"/>
          </a:xfrm>
          <a:prstGeom prst="rect">
            <a:avLst/>
          </a:prstGeom>
        </p:spPr>
        <p:txBody>
          <a:bodyPr anchor="t" rtlCol="false" tIns="0" lIns="0" bIns="0" rIns="0">
            <a:spAutoFit/>
          </a:bodyPr>
          <a:lstStyle/>
          <a:p>
            <a:pPr algn="just">
              <a:lnSpc>
                <a:spcPts val="9709"/>
              </a:lnSpc>
            </a:pPr>
            <a:r>
              <a:rPr lang="en-US" b="true" sz="9159" spc="-586">
                <a:solidFill>
                  <a:srgbClr val="FFFFFF"/>
                </a:solidFill>
                <a:latin typeface="Times New Roman MT Bold"/>
                <a:ea typeface="Times New Roman MT Bold"/>
                <a:cs typeface="Times New Roman MT Bold"/>
                <a:sym typeface="Times New Roman MT Bold"/>
              </a:rPr>
              <a:t>Handling Class Imbalance</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381348" y="1873055"/>
            <a:ext cx="11976408" cy="6541653"/>
          </a:xfrm>
          <a:custGeom>
            <a:avLst/>
            <a:gdLst/>
            <a:ahLst/>
            <a:cxnLst/>
            <a:rect r="r" b="b" t="t" l="l"/>
            <a:pathLst>
              <a:path h="6541653" w="11976408">
                <a:moveTo>
                  <a:pt x="0" y="0"/>
                </a:moveTo>
                <a:lnTo>
                  <a:pt x="11976408" y="0"/>
                </a:lnTo>
                <a:lnTo>
                  <a:pt x="11976408" y="6541653"/>
                </a:lnTo>
                <a:lnTo>
                  <a:pt x="0" y="6541653"/>
                </a:lnTo>
                <a:lnTo>
                  <a:pt x="0" y="0"/>
                </a:lnTo>
                <a:close/>
              </a:path>
            </a:pathLst>
          </a:custGeom>
          <a:blipFill>
            <a:blip r:embed="rId2"/>
            <a:stretch>
              <a:fillRect l="0" t="0" r="-1150" b="0"/>
            </a:stretch>
          </a:blipFill>
        </p:spPr>
      </p:sp>
      <p:sp>
        <p:nvSpPr>
          <p:cNvPr name="TextBox 3" id="3"/>
          <p:cNvSpPr txBox="true"/>
          <p:nvPr/>
        </p:nvSpPr>
        <p:spPr>
          <a:xfrm rot="0">
            <a:off x="547902" y="204320"/>
            <a:ext cx="18092654" cy="1458260"/>
          </a:xfrm>
          <a:prstGeom prst="rect">
            <a:avLst/>
          </a:prstGeom>
        </p:spPr>
        <p:txBody>
          <a:bodyPr anchor="t" rtlCol="false" tIns="0" lIns="0" bIns="0" rIns="0">
            <a:spAutoFit/>
          </a:bodyPr>
          <a:lstStyle/>
          <a:p>
            <a:pPr algn="l">
              <a:lnSpc>
                <a:spcPts val="9709"/>
              </a:lnSpc>
            </a:pPr>
            <a:r>
              <a:rPr lang="en-US" b="true" sz="9159" spc="-586">
                <a:solidFill>
                  <a:srgbClr val="0E0E0E"/>
                </a:solidFill>
                <a:latin typeface="Times New Roman MT Bold"/>
                <a:ea typeface="Times New Roman MT Bold"/>
                <a:cs typeface="Times New Roman MT Bold"/>
                <a:sym typeface="Times New Roman MT Bold"/>
              </a:rPr>
              <a:t>Handling Class Imbalance</a:t>
            </a:r>
          </a:p>
        </p:txBody>
      </p:sp>
      <p:sp>
        <p:nvSpPr>
          <p:cNvPr name="TextBox 4" id="4"/>
          <p:cNvSpPr txBox="true"/>
          <p:nvPr/>
        </p:nvSpPr>
        <p:spPr>
          <a:xfrm rot="0">
            <a:off x="4689780" y="7903206"/>
            <a:ext cx="12160220" cy="1542599"/>
          </a:xfrm>
          <a:prstGeom prst="rect">
            <a:avLst/>
          </a:prstGeom>
        </p:spPr>
        <p:txBody>
          <a:bodyPr anchor="t" rtlCol="false" tIns="0" lIns="0" bIns="0" rIns="0">
            <a:spAutoFit/>
          </a:bodyPr>
          <a:lstStyle/>
          <a:p>
            <a:pPr algn="l">
              <a:lnSpc>
                <a:spcPts val="5713"/>
              </a:lnSpc>
            </a:pPr>
          </a:p>
          <a:p>
            <a:pPr algn="l">
              <a:lnSpc>
                <a:spcPts val="5713"/>
              </a:lnSpc>
            </a:pPr>
            <a:r>
              <a:rPr lang="en-US" sz="4571" spc="68">
                <a:solidFill>
                  <a:srgbClr val="0E0E0E"/>
                </a:solidFill>
                <a:latin typeface="Times New Roman MT"/>
                <a:ea typeface="Times New Roman MT"/>
                <a:cs typeface="Times New Roman MT"/>
                <a:sym typeface="Times New Roman MT"/>
              </a:rPr>
              <a:t>Class Distribution Before Balancing</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494898" y="1952604"/>
            <a:ext cx="11301259" cy="6074427"/>
          </a:xfrm>
          <a:custGeom>
            <a:avLst/>
            <a:gdLst/>
            <a:ahLst/>
            <a:cxnLst/>
            <a:rect r="r" b="b" t="t" l="l"/>
            <a:pathLst>
              <a:path h="6074427" w="11301259">
                <a:moveTo>
                  <a:pt x="0" y="0"/>
                </a:moveTo>
                <a:lnTo>
                  <a:pt x="11301259" y="0"/>
                </a:lnTo>
                <a:lnTo>
                  <a:pt x="11301259" y="6074427"/>
                </a:lnTo>
                <a:lnTo>
                  <a:pt x="0" y="6074427"/>
                </a:lnTo>
                <a:lnTo>
                  <a:pt x="0" y="0"/>
                </a:lnTo>
                <a:close/>
              </a:path>
            </a:pathLst>
          </a:custGeom>
          <a:blipFill>
            <a:blip r:embed="rId2"/>
            <a:stretch>
              <a:fillRect l="0" t="0" r="0" b="0"/>
            </a:stretch>
          </a:blipFill>
        </p:spPr>
      </p:sp>
      <p:sp>
        <p:nvSpPr>
          <p:cNvPr name="Freeform 3" id="3"/>
          <p:cNvSpPr/>
          <p:nvPr/>
        </p:nvSpPr>
        <p:spPr>
          <a:xfrm flipH="false" flipV="false" rot="0">
            <a:off x="417462" y="2456480"/>
            <a:ext cx="5719832" cy="4987126"/>
          </a:xfrm>
          <a:custGeom>
            <a:avLst/>
            <a:gdLst/>
            <a:ahLst/>
            <a:cxnLst/>
            <a:rect r="r" b="b" t="t" l="l"/>
            <a:pathLst>
              <a:path h="4987126" w="5719832">
                <a:moveTo>
                  <a:pt x="0" y="0"/>
                </a:moveTo>
                <a:lnTo>
                  <a:pt x="5719832" y="0"/>
                </a:lnTo>
                <a:lnTo>
                  <a:pt x="5719832" y="4987126"/>
                </a:lnTo>
                <a:lnTo>
                  <a:pt x="0" y="4987126"/>
                </a:lnTo>
                <a:lnTo>
                  <a:pt x="0" y="0"/>
                </a:lnTo>
                <a:close/>
              </a:path>
            </a:pathLst>
          </a:custGeom>
          <a:blipFill>
            <a:blip r:embed="rId3"/>
            <a:stretch>
              <a:fillRect l="0" t="0" r="0" b="0"/>
            </a:stretch>
          </a:blipFill>
        </p:spPr>
      </p:sp>
      <p:sp>
        <p:nvSpPr>
          <p:cNvPr name="TextBox 4" id="4"/>
          <p:cNvSpPr txBox="true"/>
          <p:nvPr/>
        </p:nvSpPr>
        <p:spPr>
          <a:xfrm rot="0">
            <a:off x="629762" y="414795"/>
            <a:ext cx="18092654" cy="1458260"/>
          </a:xfrm>
          <a:prstGeom prst="rect">
            <a:avLst/>
          </a:prstGeom>
        </p:spPr>
        <p:txBody>
          <a:bodyPr anchor="t" rtlCol="false" tIns="0" lIns="0" bIns="0" rIns="0">
            <a:spAutoFit/>
          </a:bodyPr>
          <a:lstStyle/>
          <a:p>
            <a:pPr algn="l">
              <a:lnSpc>
                <a:spcPts val="9709"/>
              </a:lnSpc>
            </a:pPr>
            <a:r>
              <a:rPr lang="en-US" b="true" sz="9159" spc="-586">
                <a:solidFill>
                  <a:srgbClr val="0E0E0E"/>
                </a:solidFill>
                <a:latin typeface="Times New Roman MT Bold"/>
                <a:ea typeface="Times New Roman MT Bold"/>
                <a:cs typeface="Times New Roman MT Bold"/>
                <a:sym typeface="Times New Roman MT Bold"/>
              </a:rPr>
              <a:t>Handling Class Imbalance</a:t>
            </a:r>
          </a:p>
        </p:txBody>
      </p:sp>
      <p:sp>
        <p:nvSpPr>
          <p:cNvPr name="TextBox 5" id="5"/>
          <p:cNvSpPr txBox="true"/>
          <p:nvPr/>
        </p:nvSpPr>
        <p:spPr>
          <a:xfrm rot="0">
            <a:off x="3094446" y="7715701"/>
            <a:ext cx="13163287" cy="1542599"/>
          </a:xfrm>
          <a:prstGeom prst="rect">
            <a:avLst/>
          </a:prstGeom>
        </p:spPr>
        <p:txBody>
          <a:bodyPr anchor="t" rtlCol="false" tIns="0" lIns="0" bIns="0" rIns="0">
            <a:spAutoFit/>
          </a:bodyPr>
          <a:lstStyle/>
          <a:p>
            <a:pPr algn="l">
              <a:lnSpc>
                <a:spcPts val="5713"/>
              </a:lnSpc>
            </a:pPr>
          </a:p>
          <a:p>
            <a:pPr algn="l">
              <a:lnSpc>
                <a:spcPts val="5713"/>
              </a:lnSpc>
            </a:pPr>
            <a:r>
              <a:rPr lang="en-US" sz="4571" spc="68">
                <a:solidFill>
                  <a:srgbClr val="0E0E0E"/>
                </a:solidFill>
                <a:latin typeface="Times New Roman MT"/>
                <a:ea typeface="Times New Roman MT"/>
                <a:cs typeface="Times New Roman MT"/>
                <a:sym typeface="Times New Roman MT"/>
              </a:rPr>
              <a:t>Class Distribution After Balancing (</a:t>
            </a:r>
            <a:r>
              <a:rPr lang="en-US" b="true" sz="4571" spc="68">
                <a:solidFill>
                  <a:srgbClr val="0E0E0E"/>
                </a:solidFill>
                <a:latin typeface="Times New Roman MT Bold"/>
                <a:ea typeface="Times New Roman MT Bold"/>
                <a:cs typeface="Times New Roman MT Bold"/>
                <a:sym typeface="Times New Roman MT Bold"/>
              </a:rPr>
              <a:t>SMOTEENN</a:t>
            </a:r>
            <a:r>
              <a:rPr lang="en-US" sz="4571" spc="68">
                <a:solidFill>
                  <a:srgbClr val="0E0E0E"/>
                </a:solidFill>
                <a:latin typeface="Times New Roman MT"/>
                <a:ea typeface="Times New Roman MT"/>
                <a:cs typeface="Times New Roman MT"/>
                <a:sym typeface="Times New Roman MT"/>
              </a:rPr>
              <a: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4816593" cy="2709333"/>
          </a:xfrm>
        </p:grpSpPr>
        <p:sp>
          <p:nvSpPr>
            <p:cNvPr name="Freeform 3" id="3"/>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100000">
                  <a:srgbClr val="4909A6">
                    <a:alpha val="91000"/>
                  </a:srgbClr>
                </a:gs>
              </a:gsLst>
              <a:lin ang="2700000"/>
            </a:gradFill>
          </p:spPr>
        </p:sp>
        <p:sp>
          <p:nvSpPr>
            <p:cNvPr name="TextBox 4" id="4"/>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683908" y="564328"/>
            <a:ext cx="16920183" cy="928744"/>
            <a:chOff x="0" y="0"/>
            <a:chExt cx="4721953" cy="259187"/>
          </a:xfrm>
        </p:grpSpPr>
        <p:sp>
          <p:nvSpPr>
            <p:cNvPr name="Freeform 6" id="6"/>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7" id="7"/>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sp>
        <p:nvSpPr>
          <p:cNvPr name="Freeform 8" id="8"/>
          <p:cNvSpPr/>
          <p:nvPr/>
        </p:nvSpPr>
        <p:spPr>
          <a:xfrm flipH="false" flipV="false" rot="-5400000">
            <a:off x="5676630" y="2271582"/>
            <a:ext cx="6745379" cy="6745379"/>
          </a:xfrm>
          <a:custGeom>
            <a:avLst/>
            <a:gdLst/>
            <a:ahLst/>
            <a:cxnLst/>
            <a:rect r="r" b="b" t="t" l="l"/>
            <a:pathLst>
              <a:path h="6745379" w="6745379">
                <a:moveTo>
                  <a:pt x="0" y="0"/>
                </a:moveTo>
                <a:lnTo>
                  <a:pt x="6745380" y="0"/>
                </a:lnTo>
                <a:lnTo>
                  <a:pt x="6745380" y="6745379"/>
                </a:lnTo>
                <a:lnTo>
                  <a:pt x="0" y="674537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2713551" y="6718223"/>
            <a:ext cx="6775868" cy="4114800"/>
          </a:xfrm>
          <a:custGeom>
            <a:avLst/>
            <a:gdLst/>
            <a:ahLst/>
            <a:cxnLst/>
            <a:rect r="r" b="b" t="t" l="l"/>
            <a:pathLst>
              <a:path h="4114800" w="6775868">
                <a:moveTo>
                  <a:pt x="0" y="0"/>
                </a:moveTo>
                <a:lnTo>
                  <a:pt x="6775868" y="0"/>
                </a:lnTo>
                <a:lnTo>
                  <a:pt x="6775868"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true" flipV="false" rot="0">
            <a:off x="14216158" y="6718223"/>
            <a:ext cx="6775868" cy="4114800"/>
          </a:xfrm>
          <a:custGeom>
            <a:avLst/>
            <a:gdLst/>
            <a:ahLst/>
            <a:cxnLst/>
            <a:rect r="r" b="b" t="t" l="l"/>
            <a:pathLst>
              <a:path h="4114800" w="6775868">
                <a:moveTo>
                  <a:pt x="6775868" y="0"/>
                </a:moveTo>
                <a:lnTo>
                  <a:pt x="0" y="0"/>
                </a:lnTo>
                <a:lnTo>
                  <a:pt x="0" y="4114800"/>
                </a:lnTo>
                <a:lnTo>
                  <a:pt x="6775868" y="4114800"/>
                </a:lnTo>
                <a:lnTo>
                  <a:pt x="6775868"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1" id="11"/>
          <p:cNvSpPr/>
          <p:nvPr/>
        </p:nvSpPr>
        <p:spPr>
          <a:xfrm flipH="false" flipV="false" rot="0">
            <a:off x="15880614" y="2466029"/>
            <a:ext cx="4255253" cy="1415839"/>
          </a:xfrm>
          <a:custGeom>
            <a:avLst/>
            <a:gdLst/>
            <a:ahLst/>
            <a:cxnLst/>
            <a:rect r="r" b="b" t="t" l="l"/>
            <a:pathLst>
              <a:path h="1415839" w="4255253">
                <a:moveTo>
                  <a:pt x="0" y="0"/>
                </a:moveTo>
                <a:lnTo>
                  <a:pt x="4255253" y="0"/>
                </a:lnTo>
                <a:lnTo>
                  <a:pt x="4255253" y="1415838"/>
                </a:lnTo>
                <a:lnTo>
                  <a:pt x="0" y="1415838"/>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2" id="12"/>
          <p:cNvSpPr/>
          <p:nvPr/>
        </p:nvSpPr>
        <p:spPr>
          <a:xfrm flipH="true" flipV="false" rot="0">
            <a:off x="-1941471" y="3727661"/>
            <a:ext cx="4255253" cy="1415839"/>
          </a:xfrm>
          <a:custGeom>
            <a:avLst/>
            <a:gdLst/>
            <a:ahLst/>
            <a:cxnLst/>
            <a:rect r="r" b="b" t="t" l="l"/>
            <a:pathLst>
              <a:path h="1415839" w="4255253">
                <a:moveTo>
                  <a:pt x="4255253" y="0"/>
                </a:moveTo>
                <a:lnTo>
                  <a:pt x="0" y="0"/>
                </a:lnTo>
                <a:lnTo>
                  <a:pt x="0" y="1415839"/>
                </a:lnTo>
                <a:lnTo>
                  <a:pt x="4255253" y="1415839"/>
                </a:lnTo>
                <a:lnTo>
                  <a:pt x="4255253"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3" id="13"/>
          <p:cNvSpPr/>
          <p:nvPr/>
        </p:nvSpPr>
        <p:spPr>
          <a:xfrm flipH="false" flipV="false" rot="0">
            <a:off x="6375244" y="3695318"/>
            <a:ext cx="2352242" cy="2558474"/>
          </a:xfrm>
          <a:custGeom>
            <a:avLst/>
            <a:gdLst/>
            <a:ahLst/>
            <a:cxnLst/>
            <a:rect r="r" b="b" t="t" l="l"/>
            <a:pathLst>
              <a:path h="2558474" w="2352242">
                <a:moveTo>
                  <a:pt x="0" y="0"/>
                </a:moveTo>
                <a:lnTo>
                  <a:pt x="2352241" y="0"/>
                </a:lnTo>
                <a:lnTo>
                  <a:pt x="2352241" y="2558474"/>
                </a:lnTo>
                <a:lnTo>
                  <a:pt x="0" y="2558474"/>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14" id="14"/>
          <p:cNvSpPr txBox="true"/>
          <p:nvPr/>
        </p:nvSpPr>
        <p:spPr>
          <a:xfrm rot="0">
            <a:off x="2779431" y="1435922"/>
            <a:ext cx="12539779" cy="1384474"/>
          </a:xfrm>
          <a:prstGeom prst="rect">
            <a:avLst/>
          </a:prstGeom>
        </p:spPr>
        <p:txBody>
          <a:bodyPr anchor="t" rtlCol="false" tIns="0" lIns="0" bIns="0" rIns="0">
            <a:spAutoFit/>
          </a:bodyPr>
          <a:lstStyle/>
          <a:p>
            <a:pPr algn="ctr">
              <a:lnSpc>
                <a:spcPts val="9285"/>
              </a:lnSpc>
            </a:pPr>
            <a:r>
              <a:rPr lang="en-US" b="true" sz="8759" spc="-560">
                <a:solidFill>
                  <a:srgbClr val="FFFFFF"/>
                </a:solidFill>
                <a:latin typeface="Times New Roman MT Bold"/>
                <a:ea typeface="Times New Roman MT Bold"/>
                <a:cs typeface="Times New Roman MT Bold"/>
                <a:sym typeface="Times New Roman MT Bold"/>
              </a:rPr>
              <a:t>OUR TEAM</a:t>
            </a:r>
          </a:p>
        </p:txBody>
      </p:sp>
      <p:sp>
        <p:nvSpPr>
          <p:cNvPr name="Freeform 15" id="15"/>
          <p:cNvSpPr/>
          <p:nvPr/>
        </p:nvSpPr>
        <p:spPr>
          <a:xfrm flipH="false" flipV="false" rot="0">
            <a:off x="2819085" y="2826411"/>
            <a:ext cx="2352242" cy="2558474"/>
          </a:xfrm>
          <a:custGeom>
            <a:avLst/>
            <a:gdLst/>
            <a:ahLst/>
            <a:cxnLst/>
            <a:rect r="r" b="b" t="t" l="l"/>
            <a:pathLst>
              <a:path h="2558474" w="2352242">
                <a:moveTo>
                  <a:pt x="0" y="0"/>
                </a:moveTo>
                <a:lnTo>
                  <a:pt x="2352242" y="0"/>
                </a:lnTo>
                <a:lnTo>
                  <a:pt x="2352242" y="2558473"/>
                </a:lnTo>
                <a:lnTo>
                  <a:pt x="0" y="2558473"/>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6" id="16"/>
          <p:cNvSpPr/>
          <p:nvPr/>
        </p:nvSpPr>
        <p:spPr>
          <a:xfrm flipH="false" flipV="false" rot="0">
            <a:off x="9830439" y="3695318"/>
            <a:ext cx="2352242" cy="2558474"/>
          </a:xfrm>
          <a:custGeom>
            <a:avLst/>
            <a:gdLst/>
            <a:ahLst/>
            <a:cxnLst/>
            <a:rect r="r" b="b" t="t" l="l"/>
            <a:pathLst>
              <a:path h="2558474" w="2352242">
                <a:moveTo>
                  <a:pt x="0" y="0"/>
                </a:moveTo>
                <a:lnTo>
                  <a:pt x="2352242" y="0"/>
                </a:lnTo>
                <a:lnTo>
                  <a:pt x="2352242" y="2558474"/>
                </a:lnTo>
                <a:lnTo>
                  <a:pt x="0" y="2558474"/>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7" id="17"/>
          <p:cNvSpPr/>
          <p:nvPr/>
        </p:nvSpPr>
        <p:spPr>
          <a:xfrm flipH="false" flipV="false" rot="0">
            <a:off x="13528373" y="2826411"/>
            <a:ext cx="2352242" cy="2558474"/>
          </a:xfrm>
          <a:custGeom>
            <a:avLst/>
            <a:gdLst/>
            <a:ahLst/>
            <a:cxnLst/>
            <a:rect r="r" b="b" t="t" l="l"/>
            <a:pathLst>
              <a:path h="2558474" w="2352242">
                <a:moveTo>
                  <a:pt x="0" y="0"/>
                </a:moveTo>
                <a:lnTo>
                  <a:pt x="2352241" y="0"/>
                </a:lnTo>
                <a:lnTo>
                  <a:pt x="2352241" y="2558473"/>
                </a:lnTo>
                <a:lnTo>
                  <a:pt x="0" y="2558473"/>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18" id="18"/>
          <p:cNvSpPr txBox="true"/>
          <p:nvPr/>
        </p:nvSpPr>
        <p:spPr>
          <a:xfrm rot="0">
            <a:off x="2980411" y="5764943"/>
            <a:ext cx="2163812" cy="600644"/>
          </a:xfrm>
          <a:prstGeom prst="rect">
            <a:avLst/>
          </a:prstGeom>
        </p:spPr>
        <p:txBody>
          <a:bodyPr anchor="t" rtlCol="false" tIns="0" lIns="0" bIns="0" rIns="0">
            <a:spAutoFit/>
          </a:bodyPr>
          <a:lstStyle/>
          <a:p>
            <a:pPr algn="ctr">
              <a:lnSpc>
                <a:spcPts val="4008"/>
              </a:lnSpc>
              <a:spcBef>
                <a:spcPct val="0"/>
              </a:spcBef>
            </a:pPr>
            <a:r>
              <a:rPr lang="en-US" b="true" sz="3782" spc="-242">
                <a:solidFill>
                  <a:srgbClr val="FFFFFF"/>
                </a:solidFill>
                <a:latin typeface="Times New Roman MT Bold"/>
                <a:ea typeface="Times New Roman MT Bold"/>
                <a:cs typeface="Times New Roman MT Bold"/>
                <a:sym typeface="Times New Roman MT Bold"/>
              </a:rPr>
              <a:t> Hiba Kasim</a:t>
            </a:r>
          </a:p>
        </p:txBody>
      </p:sp>
      <p:sp>
        <p:nvSpPr>
          <p:cNvPr name="TextBox 19" id="19"/>
          <p:cNvSpPr txBox="true"/>
          <p:nvPr/>
        </p:nvSpPr>
        <p:spPr>
          <a:xfrm rot="0">
            <a:off x="6007720" y="6577642"/>
            <a:ext cx="2899767" cy="600644"/>
          </a:xfrm>
          <a:prstGeom prst="rect">
            <a:avLst/>
          </a:prstGeom>
        </p:spPr>
        <p:txBody>
          <a:bodyPr anchor="t" rtlCol="false" tIns="0" lIns="0" bIns="0" rIns="0">
            <a:spAutoFit/>
          </a:bodyPr>
          <a:lstStyle/>
          <a:p>
            <a:pPr algn="ctr">
              <a:lnSpc>
                <a:spcPts val="4008"/>
              </a:lnSpc>
              <a:spcBef>
                <a:spcPct val="0"/>
              </a:spcBef>
            </a:pPr>
            <a:r>
              <a:rPr lang="en-US" b="true" sz="3782" spc="-242">
                <a:solidFill>
                  <a:srgbClr val="FFFFFF"/>
                </a:solidFill>
                <a:latin typeface="Times New Roman MT Bold"/>
                <a:ea typeface="Times New Roman MT Bold"/>
                <a:cs typeface="Times New Roman MT Bold"/>
                <a:sym typeface="Times New Roman MT Bold"/>
              </a:rPr>
              <a:t> Zahraa Almaari</a:t>
            </a:r>
          </a:p>
        </p:txBody>
      </p:sp>
      <p:sp>
        <p:nvSpPr>
          <p:cNvPr name="TextBox 20" id="20"/>
          <p:cNvSpPr txBox="true"/>
          <p:nvPr/>
        </p:nvSpPr>
        <p:spPr>
          <a:xfrm rot="0">
            <a:off x="9850500" y="6577642"/>
            <a:ext cx="2522488" cy="600644"/>
          </a:xfrm>
          <a:prstGeom prst="rect">
            <a:avLst/>
          </a:prstGeom>
        </p:spPr>
        <p:txBody>
          <a:bodyPr anchor="t" rtlCol="false" tIns="0" lIns="0" bIns="0" rIns="0">
            <a:spAutoFit/>
          </a:bodyPr>
          <a:lstStyle/>
          <a:p>
            <a:pPr algn="ctr">
              <a:lnSpc>
                <a:spcPts val="4008"/>
              </a:lnSpc>
              <a:spcBef>
                <a:spcPct val="0"/>
              </a:spcBef>
            </a:pPr>
            <a:r>
              <a:rPr lang="en-US" b="true" sz="3782" spc="-242">
                <a:solidFill>
                  <a:srgbClr val="FFFFFF"/>
                </a:solidFill>
                <a:latin typeface="Times New Roman MT Bold"/>
                <a:ea typeface="Times New Roman MT Bold"/>
                <a:cs typeface="Times New Roman MT Bold"/>
                <a:sym typeface="Times New Roman MT Bold"/>
              </a:rPr>
              <a:t> Zahraa Kamil</a:t>
            </a:r>
          </a:p>
        </p:txBody>
      </p:sp>
      <p:sp>
        <p:nvSpPr>
          <p:cNvPr name="TextBox 21" id="21"/>
          <p:cNvSpPr txBox="true"/>
          <p:nvPr/>
        </p:nvSpPr>
        <p:spPr>
          <a:xfrm rot="0">
            <a:off x="13382305" y="6023059"/>
            <a:ext cx="2644378" cy="600644"/>
          </a:xfrm>
          <a:prstGeom prst="rect">
            <a:avLst/>
          </a:prstGeom>
        </p:spPr>
        <p:txBody>
          <a:bodyPr anchor="t" rtlCol="false" tIns="0" lIns="0" bIns="0" rIns="0">
            <a:spAutoFit/>
          </a:bodyPr>
          <a:lstStyle/>
          <a:p>
            <a:pPr algn="ctr">
              <a:lnSpc>
                <a:spcPts val="4008"/>
              </a:lnSpc>
              <a:spcBef>
                <a:spcPct val="0"/>
              </a:spcBef>
            </a:pPr>
            <a:r>
              <a:rPr lang="en-US" b="true" sz="3782" spc="-242">
                <a:solidFill>
                  <a:srgbClr val="FFFFFF"/>
                </a:solidFill>
                <a:latin typeface="Times New Roman MT Bold"/>
                <a:ea typeface="Times New Roman MT Bold"/>
                <a:cs typeface="Times New Roman MT Bold"/>
                <a:sym typeface="Times New Roman MT Bold"/>
              </a:rPr>
              <a:t> Ghufran Jasim</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grpSp>
        <p:nvGrpSpPr>
          <p:cNvPr name="Group 9" id="9"/>
          <p:cNvGrpSpPr/>
          <p:nvPr/>
        </p:nvGrpSpPr>
        <p:grpSpPr>
          <a:xfrm rot="0">
            <a:off x="1310528" y="2064948"/>
            <a:ext cx="15666944" cy="4258592"/>
            <a:chOff x="0" y="0"/>
            <a:chExt cx="2427220" cy="659767"/>
          </a:xfrm>
        </p:grpSpPr>
        <p:sp>
          <p:nvSpPr>
            <p:cNvPr name="Freeform 10" id="10"/>
            <p:cNvSpPr/>
            <p:nvPr/>
          </p:nvSpPr>
          <p:spPr>
            <a:xfrm flipH="false" flipV="false" rot="0">
              <a:off x="0" y="0"/>
              <a:ext cx="2427220" cy="659767"/>
            </a:xfrm>
            <a:custGeom>
              <a:avLst/>
              <a:gdLst/>
              <a:ahLst/>
              <a:cxnLst/>
              <a:rect r="r" b="b" t="t" l="l"/>
              <a:pathLst>
                <a:path h="659767" w="2427220">
                  <a:moveTo>
                    <a:pt x="24214" y="0"/>
                  </a:moveTo>
                  <a:lnTo>
                    <a:pt x="2403006" y="0"/>
                  </a:lnTo>
                  <a:cubicBezTo>
                    <a:pt x="2416379" y="0"/>
                    <a:pt x="2427220" y="10841"/>
                    <a:pt x="2427220" y="24214"/>
                  </a:cubicBezTo>
                  <a:lnTo>
                    <a:pt x="2427220" y="635554"/>
                  </a:lnTo>
                  <a:cubicBezTo>
                    <a:pt x="2427220" y="641976"/>
                    <a:pt x="2424669" y="648134"/>
                    <a:pt x="2420128" y="652675"/>
                  </a:cubicBezTo>
                  <a:cubicBezTo>
                    <a:pt x="2415587" y="657216"/>
                    <a:pt x="2409428" y="659767"/>
                    <a:pt x="2403006" y="659767"/>
                  </a:cubicBezTo>
                  <a:lnTo>
                    <a:pt x="24214" y="659767"/>
                  </a:lnTo>
                  <a:cubicBezTo>
                    <a:pt x="17792" y="659767"/>
                    <a:pt x="11633" y="657216"/>
                    <a:pt x="7092" y="652675"/>
                  </a:cubicBezTo>
                  <a:cubicBezTo>
                    <a:pt x="2551" y="648134"/>
                    <a:pt x="0" y="641976"/>
                    <a:pt x="0" y="635554"/>
                  </a:cubicBezTo>
                  <a:lnTo>
                    <a:pt x="0" y="24214"/>
                  </a:lnTo>
                  <a:cubicBezTo>
                    <a:pt x="0" y="17792"/>
                    <a:pt x="2551" y="11633"/>
                    <a:pt x="7092" y="7092"/>
                  </a:cubicBezTo>
                  <a:cubicBezTo>
                    <a:pt x="11633" y="2551"/>
                    <a:pt x="17792" y="0"/>
                    <a:pt x="24214" y="0"/>
                  </a:cubicBezTo>
                  <a:close/>
                </a:path>
              </a:pathLst>
            </a:custGeom>
            <a:blipFill>
              <a:blip r:embed="rId2"/>
              <a:stretch>
                <a:fillRect l="0" t="-71738" r="0" b="-71738"/>
              </a:stretch>
            </a:blipFill>
            <a:ln w="228600" cap="rnd">
              <a:gradFill>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a:prstDash val="solid"/>
              <a:round/>
            </a:ln>
          </p:spPr>
        </p:sp>
      </p:grpSp>
      <p:sp>
        <p:nvSpPr>
          <p:cNvPr name="TextBox 11" id="11"/>
          <p:cNvSpPr txBox="true"/>
          <p:nvPr/>
        </p:nvSpPr>
        <p:spPr>
          <a:xfrm rot="0">
            <a:off x="1028700" y="6673449"/>
            <a:ext cx="16230600" cy="1675138"/>
          </a:xfrm>
          <a:prstGeom prst="rect">
            <a:avLst/>
          </a:prstGeom>
        </p:spPr>
        <p:txBody>
          <a:bodyPr anchor="t" rtlCol="false" tIns="0" lIns="0" bIns="0" rIns="0">
            <a:spAutoFit/>
          </a:bodyPr>
          <a:lstStyle/>
          <a:p>
            <a:pPr algn="ctr">
              <a:lnSpc>
                <a:spcPts val="11289"/>
              </a:lnSpc>
            </a:pPr>
            <a:r>
              <a:rPr lang="en-US" b="true" sz="10650" spc="10">
                <a:solidFill>
                  <a:srgbClr val="FFFFFF"/>
                </a:solidFill>
                <a:latin typeface="Times New Roman MT Bold"/>
                <a:ea typeface="Times New Roman MT Bold"/>
                <a:cs typeface="Times New Roman MT Bold"/>
                <a:sym typeface="Times New Roman MT Bold"/>
              </a:rPr>
              <a:t>Model Design and Training</a:t>
            </a:r>
          </a:p>
        </p:txBody>
      </p:sp>
      <p:grpSp>
        <p:nvGrpSpPr>
          <p:cNvPr name="Group 12" id="12"/>
          <p:cNvGrpSpPr/>
          <p:nvPr/>
        </p:nvGrpSpPr>
        <p:grpSpPr>
          <a:xfrm rot="0">
            <a:off x="1310528" y="2052296"/>
            <a:ext cx="15666944" cy="4258592"/>
            <a:chOff x="0" y="0"/>
            <a:chExt cx="2427220" cy="659767"/>
          </a:xfrm>
        </p:grpSpPr>
        <p:sp>
          <p:nvSpPr>
            <p:cNvPr name="Freeform 13" id="13"/>
            <p:cNvSpPr/>
            <p:nvPr/>
          </p:nvSpPr>
          <p:spPr>
            <a:xfrm flipH="false" flipV="false" rot="0">
              <a:off x="0" y="0"/>
              <a:ext cx="2427220" cy="659767"/>
            </a:xfrm>
            <a:custGeom>
              <a:avLst/>
              <a:gdLst/>
              <a:ahLst/>
              <a:cxnLst/>
              <a:rect r="r" b="b" t="t" l="l"/>
              <a:pathLst>
                <a:path h="659767" w="2427220">
                  <a:moveTo>
                    <a:pt x="24214" y="0"/>
                  </a:moveTo>
                  <a:lnTo>
                    <a:pt x="2403006" y="0"/>
                  </a:lnTo>
                  <a:cubicBezTo>
                    <a:pt x="2416379" y="0"/>
                    <a:pt x="2427220" y="10841"/>
                    <a:pt x="2427220" y="24214"/>
                  </a:cubicBezTo>
                  <a:lnTo>
                    <a:pt x="2427220" y="635554"/>
                  </a:lnTo>
                  <a:cubicBezTo>
                    <a:pt x="2427220" y="641976"/>
                    <a:pt x="2424669" y="648134"/>
                    <a:pt x="2420128" y="652675"/>
                  </a:cubicBezTo>
                  <a:cubicBezTo>
                    <a:pt x="2415587" y="657216"/>
                    <a:pt x="2409428" y="659767"/>
                    <a:pt x="2403006" y="659767"/>
                  </a:cubicBezTo>
                  <a:lnTo>
                    <a:pt x="24214" y="659767"/>
                  </a:lnTo>
                  <a:cubicBezTo>
                    <a:pt x="17792" y="659767"/>
                    <a:pt x="11633" y="657216"/>
                    <a:pt x="7092" y="652675"/>
                  </a:cubicBezTo>
                  <a:cubicBezTo>
                    <a:pt x="2551" y="648134"/>
                    <a:pt x="0" y="641976"/>
                    <a:pt x="0" y="635554"/>
                  </a:cubicBezTo>
                  <a:lnTo>
                    <a:pt x="0" y="24214"/>
                  </a:lnTo>
                  <a:cubicBezTo>
                    <a:pt x="0" y="17792"/>
                    <a:pt x="2551" y="11633"/>
                    <a:pt x="7092" y="7092"/>
                  </a:cubicBezTo>
                  <a:cubicBezTo>
                    <a:pt x="11633" y="2551"/>
                    <a:pt x="17792" y="0"/>
                    <a:pt x="24214" y="0"/>
                  </a:cubicBezTo>
                  <a:close/>
                </a:path>
              </a:pathLst>
            </a:custGeom>
            <a:blipFill>
              <a:blip r:embed="rId3"/>
              <a:stretch>
                <a:fillRect l="0" t="-5124" r="0" b="-131991"/>
              </a:stretch>
            </a:blipFill>
            <a:ln w="228600" cap="rnd">
              <a:gradFill>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a:prstDash val="solid"/>
              <a:round/>
            </a:ln>
          </p:spPr>
        </p:sp>
      </p:gr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100000">
                  <a:srgbClr val="4909A6">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grpSp>
        <p:nvGrpSpPr>
          <p:cNvPr name="Group 9" id="9"/>
          <p:cNvGrpSpPr/>
          <p:nvPr/>
        </p:nvGrpSpPr>
        <p:grpSpPr>
          <a:xfrm rot="0">
            <a:off x="3148758" y="1879666"/>
            <a:ext cx="11066158" cy="2136197"/>
            <a:chOff x="0" y="0"/>
            <a:chExt cx="2281095" cy="440340"/>
          </a:xfrm>
        </p:grpSpPr>
        <p:sp>
          <p:nvSpPr>
            <p:cNvPr name="Freeform 10" id="10"/>
            <p:cNvSpPr/>
            <p:nvPr/>
          </p:nvSpPr>
          <p:spPr>
            <a:xfrm flipH="false" flipV="false" rot="0">
              <a:off x="0" y="0"/>
              <a:ext cx="2281095" cy="440340"/>
            </a:xfrm>
            <a:custGeom>
              <a:avLst/>
              <a:gdLst/>
              <a:ahLst/>
              <a:cxnLst/>
              <a:rect r="r" b="b" t="t" l="l"/>
              <a:pathLst>
                <a:path h="440340" w="2281095">
                  <a:moveTo>
                    <a:pt x="34281" y="0"/>
                  </a:moveTo>
                  <a:lnTo>
                    <a:pt x="2246815" y="0"/>
                  </a:lnTo>
                  <a:cubicBezTo>
                    <a:pt x="2265748" y="0"/>
                    <a:pt x="2281095" y="15348"/>
                    <a:pt x="2281095" y="34281"/>
                  </a:cubicBezTo>
                  <a:lnTo>
                    <a:pt x="2281095" y="406059"/>
                  </a:lnTo>
                  <a:cubicBezTo>
                    <a:pt x="2281095" y="424992"/>
                    <a:pt x="2265748" y="440340"/>
                    <a:pt x="2246815" y="440340"/>
                  </a:cubicBezTo>
                  <a:lnTo>
                    <a:pt x="34281" y="440340"/>
                  </a:lnTo>
                  <a:cubicBezTo>
                    <a:pt x="15348" y="440340"/>
                    <a:pt x="0" y="424992"/>
                    <a:pt x="0" y="406059"/>
                  </a:cubicBezTo>
                  <a:lnTo>
                    <a:pt x="0" y="34281"/>
                  </a:lnTo>
                  <a:cubicBezTo>
                    <a:pt x="0" y="15348"/>
                    <a:pt x="15348" y="0"/>
                    <a:pt x="34281" y="0"/>
                  </a:cubicBezTo>
                  <a:close/>
                </a:path>
              </a:pathLst>
            </a:custGeom>
            <a:gradFill rotWithShape="true">
              <a:gsLst>
                <a:gs pos="0">
                  <a:srgbClr val="0B0089">
                    <a:alpha val="100000"/>
                  </a:srgbClr>
                </a:gs>
                <a:gs pos="50000">
                  <a:srgbClr val="4909A6">
                    <a:alpha val="100000"/>
                  </a:srgbClr>
                </a:gs>
                <a:gs pos="100000">
                  <a:srgbClr val="040B29">
                    <a:alpha val="100000"/>
                  </a:srgbClr>
                </a:gs>
              </a:gsLst>
              <a:lin ang="2700000"/>
            </a:gradFill>
            <a:ln w="12700" cap="rnd">
              <a:solidFill>
                <a:srgbClr val="000000"/>
              </a:solidFill>
              <a:prstDash val="solid"/>
              <a:round/>
            </a:ln>
          </p:spPr>
        </p:sp>
      </p:grpSp>
      <p:sp>
        <p:nvSpPr>
          <p:cNvPr name="Freeform 11" id="11"/>
          <p:cNvSpPr/>
          <p:nvPr/>
        </p:nvSpPr>
        <p:spPr>
          <a:xfrm flipH="false" flipV="false" rot="-5400000">
            <a:off x="13106123" y="1879666"/>
            <a:ext cx="3685413" cy="3685413"/>
          </a:xfrm>
          <a:custGeom>
            <a:avLst/>
            <a:gdLst/>
            <a:ahLst/>
            <a:cxnLst/>
            <a:rect r="r" b="b" t="t" l="l"/>
            <a:pathLst>
              <a:path h="3685413" w="3685413">
                <a:moveTo>
                  <a:pt x="0" y="0"/>
                </a:moveTo>
                <a:lnTo>
                  <a:pt x="3685414" y="0"/>
                </a:lnTo>
                <a:lnTo>
                  <a:pt x="3685414" y="3685413"/>
                </a:lnTo>
                <a:lnTo>
                  <a:pt x="0" y="368541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true" flipV="false" rot="0">
            <a:off x="12003307" y="8041317"/>
            <a:ext cx="7315200" cy="2433967"/>
          </a:xfrm>
          <a:custGeom>
            <a:avLst/>
            <a:gdLst/>
            <a:ahLst/>
            <a:cxnLst/>
            <a:rect r="r" b="b" t="t" l="l"/>
            <a:pathLst>
              <a:path h="2433967" w="7315200">
                <a:moveTo>
                  <a:pt x="7315200" y="0"/>
                </a:moveTo>
                <a:lnTo>
                  <a:pt x="0" y="0"/>
                </a:lnTo>
                <a:lnTo>
                  <a:pt x="0" y="2433966"/>
                </a:lnTo>
                <a:lnTo>
                  <a:pt x="7315200" y="2433966"/>
                </a:lnTo>
                <a:lnTo>
                  <a:pt x="731520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3" id="13"/>
          <p:cNvSpPr txBox="true"/>
          <p:nvPr/>
        </p:nvSpPr>
        <p:spPr>
          <a:xfrm rot="0">
            <a:off x="1028700" y="893061"/>
            <a:ext cx="15556616" cy="538353"/>
          </a:xfrm>
          <a:prstGeom prst="rect">
            <a:avLst/>
          </a:prstGeom>
        </p:spPr>
        <p:txBody>
          <a:bodyPr anchor="t" rtlCol="false" tIns="0" lIns="0" bIns="0" rIns="0">
            <a:spAutoFit/>
          </a:bodyPr>
          <a:lstStyle/>
          <a:p>
            <a:pPr algn="l" marL="0" indent="0" lvl="0">
              <a:lnSpc>
                <a:spcPts val="3456"/>
              </a:lnSpc>
            </a:pPr>
            <a:r>
              <a:rPr lang="en-US" b="true" sz="3600" spc="7">
                <a:solidFill>
                  <a:srgbClr val="FFFFFF"/>
                </a:solidFill>
                <a:latin typeface="Times New Roman MT Bold"/>
                <a:ea typeface="Times New Roman MT Bold"/>
                <a:cs typeface="Times New Roman MT Bold"/>
                <a:sym typeface="Times New Roman MT Bold"/>
              </a:rPr>
              <a:t>OUR CHOSEN MODELS:</a:t>
            </a:r>
          </a:p>
        </p:txBody>
      </p:sp>
      <p:grpSp>
        <p:nvGrpSpPr>
          <p:cNvPr name="Group 14" id="14"/>
          <p:cNvGrpSpPr/>
          <p:nvPr/>
        </p:nvGrpSpPr>
        <p:grpSpPr>
          <a:xfrm rot="0">
            <a:off x="3148758" y="4550228"/>
            <a:ext cx="11066158" cy="2136197"/>
            <a:chOff x="0" y="0"/>
            <a:chExt cx="2281095" cy="440340"/>
          </a:xfrm>
        </p:grpSpPr>
        <p:sp>
          <p:nvSpPr>
            <p:cNvPr name="Freeform 15" id="15"/>
            <p:cNvSpPr/>
            <p:nvPr/>
          </p:nvSpPr>
          <p:spPr>
            <a:xfrm flipH="false" flipV="false" rot="0">
              <a:off x="0" y="0"/>
              <a:ext cx="2281095" cy="440340"/>
            </a:xfrm>
            <a:custGeom>
              <a:avLst/>
              <a:gdLst/>
              <a:ahLst/>
              <a:cxnLst/>
              <a:rect r="r" b="b" t="t" l="l"/>
              <a:pathLst>
                <a:path h="440340" w="2281095">
                  <a:moveTo>
                    <a:pt x="34281" y="0"/>
                  </a:moveTo>
                  <a:lnTo>
                    <a:pt x="2246815" y="0"/>
                  </a:lnTo>
                  <a:cubicBezTo>
                    <a:pt x="2265748" y="0"/>
                    <a:pt x="2281095" y="15348"/>
                    <a:pt x="2281095" y="34281"/>
                  </a:cubicBezTo>
                  <a:lnTo>
                    <a:pt x="2281095" y="406059"/>
                  </a:lnTo>
                  <a:cubicBezTo>
                    <a:pt x="2281095" y="424992"/>
                    <a:pt x="2265748" y="440340"/>
                    <a:pt x="2246815" y="440340"/>
                  </a:cubicBezTo>
                  <a:lnTo>
                    <a:pt x="34281" y="440340"/>
                  </a:lnTo>
                  <a:cubicBezTo>
                    <a:pt x="15348" y="440340"/>
                    <a:pt x="0" y="424992"/>
                    <a:pt x="0" y="406059"/>
                  </a:cubicBezTo>
                  <a:lnTo>
                    <a:pt x="0" y="34281"/>
                  </a:lnTo>
                  <a:cubicBezTo>
                    <a:pt x="0" y="15348"/>
                    <a:pt x="15348" y="0"/>
                    <a:pt x="34281" y="0"/>
                  </a:cubicBezTo>
                  <a:close/>
                </a:path>
              </a:pathLst>
            </a:custGeom>
            <a:gradFill rotWithShape="true">
              <a:gsLst>
                <a:gs pos="0">
                  <a:srgbClr val="0B0089">
                    <a:alpha val="100000"/>
                  </a:srgbClr>
                </a:gs>
                <a:gs pos="50000">
                  <a:srgbClr val="4909A6">
                    <a:alpha val="100000"/>
                  </a:srgbClr>
                </a:gs>
                <a:gs pos="100000">
                  <a:srgbClr val="040B29">
                    <a:alpha val="100000"/>
                  </a:srgbClr>
                </a:gs>
              </a:gsLst>
              <a:lin ang="2700000"/>
            </a:gradFill>
            <a:ln w="12700" cap="rnd">
              <a:solidFill>
                <a:srgbClr val="000000"/>
              </a:solidFill>
              <a:prstDash val="solid"/>
              <a:round/>
            </a:ln>
          </p:spPr>
        </p:sp>
      </p:grpSp>
      <p:grpSp>
        <p:nvGrpSpPr>
          <p:cNvPr name="Group 16" id="16"/>
          <p:cNvGrpSpPr/>
          <p:nvPr/>
        </p:nvGrpSpPr>
        <p:grpSpPr>
          <a:xfrm rot="0">
            <a:off x="3148758" y="7219825"/>
            <a:ext cx="11066158" cy="2136197"/>
            <a:chOff x="0" y="0"/>
            <a:chExt cx="2281095" cy="440340"/>
          </a:xfrm>
        </p:grpSpPr>
        <p:sp>
          <p:nvSpPr>
            <p:cNvPr name="Freeform 17" id="17"/>
            <p:cNvSpPr/>
            <p:nvPr/>
          </p:nvSpPr>
          <p:spPr>
            <a:xfrm flipH="false" flipV="false" rot="0">
              <a:off x="0" y="0"/>
              <a:ext cx="2281095" cy="440340"/>
            </a:xfrm>
            <a:custGeom>
              <a:avLst/>
              <a:gdLst/>
              <a:ahLst/>
              <a:cxnLst/>
              <a:rect r="r" b="b" t="t" l="l"/>
              <a:pathLst>
                <a:path h="440340" w="2281095">
                  <a:moveTo>
                    <a:pt x="34281" y="0"/>
                  </a:moveTo>
                  <a:lnTo>
                    <a:pt x="2246815" y="0"/>
                  </a:lnTo>
                  <a:cubicBezTo>
                    <a:pt x="2265748" y="0"/>
                    <a:pt x="2281095" y="15348"/>
                    <a:pt x="2281095" y="34281"/>
                  </a:cubicBezTo>
                  <a:lnTo>
                    <a:pt x="2281095" y="406059"/>
                  </a:lnTo>
                  <a:cubicBezTo>
                    <a:pt x="2281095" y="424992"/>
                    <a:pt x="2265748" y="440340"/>
                    <a:pt x="2246815" y="440340"/>
                  </a:cubicBezTo>
                  <a:lnTo>
                    <a:pt x="34281" y="440340"/>
                  </a:lnTo>
                  <a:cubicBezTo>
                    <a:pt x="15348" y="440340"/>
                    <a:pt x="0" y="424992"/>
                    <a:pt x="0" y="406059"/>
                  </a:cubicBezTo>
                  <a:lnTo>
                    <a:pt x="0" y="34281"/>
                  </a:lnTo>
                  <a:cubicBezTo>
                    <a:pt x="0" y="15348"/>
                    <a:pt x="15348" y="0"/>
                    <a:pt x="34281" y="0"/>
                  </a:cubicBezTo>
                  <a:close/>
                </a:path>
              </a:pathLst>
            </a:custGeom>
            <a:gradFill rotWithShape="true">
              <a:gsLst>
                <a:gs pos="0">
                  <a:srgbClr val="0B0089">
                    <a:alpha val="100000"/>
                  </a:srgbClr>
                </a:gs>
                <a:gs pos="50000">
                  <a:srgbClr val="4909A6">
                    <a:alpha val="100000"/>
                  </a:srgbClr>
                </a:gs>
                <a:gs pos="100000">
                  <a:srgbClr val="040B29">
                    <a:alpha val="100000"/>
                  </a:srgbClr>
                </a:gs>
              </a:gsLst>
              <a:lin ang="2700000"/>
            </a:gradFill>
            <a:ln w="12700" cap="rnd">
              <a:solidFill>
                <a:srgbClr val="000000"/>
              </a:solidFill>
              <a:prstDash val="solid"/>
              <a:round/>
            </a:ln>
          </p:spPr>
        </p:sp>
      </p:grpSp>
      <p:sp>
        <p:nvSpPr>
          <p:cNvPr name="TextBox 18" id="18"/>
          <p:cNvSpPr txBox="true"/>
          <p:nvPr/>
        </p:nvSpPr>
        <p:spPr>
          <a:xfrm rot="0">
            <a:off x="4399199" y="2149252"/>
            <a:ext cx="9489602" cy="1244600"/>
          </a:xfrm>
          <a:prstGeom prst="rect">
            <a:avLst/>
          </a:prstGeom>
        </p:spPr>
        <p:txBody>
          <a:bodyPr anchor="t" rtlCol="false" tIns="0" lIns="0" bIns="0" rIns="0">
            <a:spAutoFit/>
          </a:bodyPr>
          <a:lstStyle/>
          <a:p>
            <a:pPr algn="ctr">
              <a:lnSpc>
                <a:spcPts val="9100"/>
              </a:lnSpc>
              <a:spcBef>
                <a:spcPct val="0"/>
              </a:spcBef>
            </a:pPr>
            <a:r>
              <a:rPr lang="en-US" b="true" sz="6500" spc="13">
                <a:solidFill>
                  <a:srgbClr val="FFFFFF"/>
                </a:solidFill>
                <a:latin typeface="Times New Roman MT Bold"/>
                <a:ea typeface="Times New Roman MT Bold"/>
                <a:cs typeface="Times New Roman MT Bold"/>
                <a:sym typeface="Times New Roman MT Bold"/>
              </a:rPr>
              <a:t>1.</a:t>
            </a:r>
            <a:r>
              <a:rPr lang="en-US" b="true" sz="6500" spc="13">
                <a:solidFill>
                  <a:srgbClr val="FFFFFF"/>
                </a:solidFill>
                <a:latin typeface="Times New Roman MT Bold"/>
                <a:ea typeface="Times New Roman MT Bold"/>
                <a:cs typeface="Times New Roman MT Bold"/>
                <a:sym typeface="Times New Roman MT Bold"/>
              </a:rPr>
              <a:t> RANDOM FOREST</a:t>
            </a:r>
          </a:p>
        </p:txBody>
      </p:sp>
      <p:sp>
        <p:nvSpPr>
          <p:cNvPr name="TextBox 19" id="19"/>
          <p:cNvSpPr txBox="true"/>
          <p:nvPr/>
        </p:nvSpPr>
        <p:spPr>
          <a:xfrm rot="0">
            <a:off x="4572912" y="4534497"/>
            <a:ext cx="8217850" cy="1910485"/>
          </a:xfrm>
          <a:prstGeom prst="rect">
            <a:avLst/>
          </a:prstGeom>
        </p:spPr>
        <p:txBody>
          <a:bodyPr anchor="t" rtlCol="false" tIns="0" lIns="0" bIns="0" rIns="0">
            <a:spAutoFit/>
          </a:bodyPr>
          <a:lstStyle/>
          <a:p>
            <a:pPr algn="ctr">
              <a:lnSpc>
                <a:spcPts val="9100"/>
              </a:lnSpc>
              <a:spcBef>
                <a:spcPct val="0"/>
              </a:spcBef>
            </a:pPr>
            <a:r>
              <a:rPr lang="en-US" b="true" sz="6500" spc="13">
                <a:solidFill>
                  <a:srgbClr val="FFFFFF"/>
                </a:solidFill>
                <a:latin typeface="Times New Roman MT Bold"/>
                <a:ea typeface="Times New Roman MT Bold"/>
                <a:cs typeface="Times New Roman MT Bold"/>
                <a:sym typeface="Times New Roman MT Bold"/>
              </a:rPr>
              <a:t>2.</a:t>
            </a:r>
            <a:r>
              <a:rPr lang="en-US" b="true" sz="6500" spc="13">
                <a:solidFill>
                  <a:srgbClr val="FFFFFF"/>
                </a:solidFill>
                <a:latin typeface="Times New Roman MT Bold"/>
                <a:ea typeface="Times New Roman MT Bold"/>
                <a:cs typeface="Times New Roman MT Bold"/>
                <a:sym typeface="Times New Roman MT Bold"/>
              </a:rPr>
              <a:t> XGBOOST</a:t>
            </a:r>
          </a:p>
          <a:p>
            <a:pPr algn="ctr">
              <a:lnSpc>
                <a:spcPts val="4995"/>
              </a:lnSpc>
              <a:spcBef>
                <a:spcPct val="0"/>
              </a:spcBef>
            </a:pPr>
            <a:r>
              <a:rPr lang="en-US" b="true" sz="3568" spc="7">
                <a:solidFill>
                  <a:srgbClr val="FFFFFF"/>
                </a:solidFill>
                <a:latin typeface="Times New Roman MT Bold"/>
                <a:ea typeface="Times New Roman MT Bold"/>
                <a:cs typeface="Times New Roman MT Bold"/>
                <a:sym typeface="Times New Roman MT Bold"/>
              </a:rPr>
              <a:t>(EXTREME GRADIENT BOOSTING)</a:t>
            </a:r>
          </a:p>
        </p:txBody>
      </p:sp>
      <p:sp>
        <p:nvSpPr>
          <p:cNvPr name="TextBox 20" id="20"/>
          <p:cNvSpPr txBox="true"/>
          <p:nvPr/>
        </p:nvSpPr>
        <p:spPr>
          <a:xfrm rot="0">
            <a:off x="4572912" y="7086475"/>
            <a:ext cx="8217850" cy="1892300"/>
          </a:xfrm>
          <a:prstGeom prst="rect">
            <a:avLst/>
          </a:prstGeom>
        </p:spPr>
        <p:txBody>
          <a:bodyPr anchor="t" rtlCol="false" tIns="0" lIns="0" bIns="0" rIns="0">
            <a:spAutoFit/>
          </a:bodyPr>
          <a:lstStyle/>
          <a:p>
            <a:pPr algn="ctr">
              <a:lnSpc>
                <a:spcPts val="8959"/>
              </a:lnSpc>
              <a:spcBef>
                <a:spcPct val="0"/>
              </a:spcBef>
            </a:pPr>
            <a:r>
              <a:rPr lang="en-US" b="true" sz="6399" spc="12">
                <a:solidFill>
                  <a:srgbClr val="FFFFFF"/>
                </a:solidFill>
                <a:latin typeface="Times New Roman MT Bold"/>
                <a:ea typeface="Times New Roman MT Bold"/>
                <a:cs typeface="Times New Roman MT Bold"/>
                <a:sym typeface="Times New Roman MT Bold"/>
              </a:rPr>
              <a:t>3.</a:t>
            </a:r>
            <a:r>
              <a:rPr lang="en-US" b="true" sz="6399" spc="12">
                <a:solidFill>
                  <a:srgbClr val="FFFFFF"/>
                </a:solidFill>
                <a:latin typeface="Times New Roman MT Bold"/>
                <a:ea typeface="Times New Roman MT Bold"/>
                <a:cs typeface="Times New Roman MT Bold"/>
                <a:sym typeface="Times New Roman MT Bold"/>
              </a:rPr>
              <a:t> SVM</a:t>
            </a:r>
          </a:p>
          <a:p>
            <a:pPr algn="ctr">
              <a:lnSpc>
                <a:spcPts val="5040"/>
              </a:lnSpc>
              <a:spcBef>
                <a:spcPct val="0"/>
              </a:spcBef>
            </a:pPr>
            <a:r>
              <a:rPr lang="en-US" b="true" sz="3600" spc="7">
                <a:solidFill>
                  <a:srgbClr val="FFFFFF"/>
                </a:solidFill>
                <a:latin typeface="Times New Roman MT Bold"/>
                <a:ea typeface="Times New Roman MT Bold"/>
                <a:cs typeface="Times New Roman MT Bold"/>
                <a:sym typeface="Times New Roman MT Bold"/>
              </a:rPr>
              <a:t>SUPPORT VECTOR MACHINE</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sp>
        <p:nvSpPr>
          <p:cNvPr name="Freeform 9" id="9"/>
          <p:cNvSpPr/>
          <p:nvPr/>
        </p:nvSpPr>
        <p:spPr>
          <a:xfrm flipH="false" flipV="false" rot="0">
            <a:off x="-474371" y="9183391"/>
            <a:ext cx="8703971" cy="1440111"/>
          </a:xfrm>
          <a:custGeom>
            <a:avLst/>
            <a:gdLst/>
            <a:ahLst/>
            <a:cxnLst/>
            <a:rect r="r" b="b" t="t" l="l"/>
            <a:pathLst>
              <a:path h="1440111" w="8703971">
                <a:moveTo>
                  <a:pt x="0" y="0"/>
                </a:moveTo>
                <a:lnTo>
                  <a:pt x="8703971" y="0"/>
                </a:lnTo>
                <a:lnTo>
                  <a:pt x="8703971" y="1440112"/>
                </a:lnTo>
                <a:lnTo>
                  <a:pt x="0" y="144011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true" flipV="false" rot="0">
            <a:off x="11678284" y="2452204"/>
            <a:ext cx="7315200" cy="2433967"/>
          </a:xfrm>
          <a:custGeom>
            <a:avLst/>
            <a:gdLst/>
            <a:ahLst/>
            <a:cxnLst/>
            <a:rect r="r" b="b" t="t" l="l"/>
            <a:pathLst>
              <a:path h="2433967" w="7315200">
                <a:moveTo>
                  <a:pt x="7315200" y="0"/>
                </a:moveTo>
                <a:lnTo>
                  <a:pt x="0" y="0"/>
                </a:lnTo>
                <a:lnTo>
                  <a:pt x="0" y="2433966"/>
                </a:lnTo>
                <a:lnTo>
                  <a:pt x="7315200" y="2433966"/>
                </a:lnTo>
                <a:lnTo>
                  <a:pt x="731520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683908" y="2211550"/>
            <a:ext cx="15249905" cy="1580157"/>
          </a:xfrm>
          <a:prstGeom prst="rect">
            <a:avLst/>
          </a:prstGeom>
        </p:spPr>
        <p:txBody>
          <a:bodyPr anchor="t" rtlCol="false" tIns="0" lIns="0" bIns="0" rIns="0">
            <a:spAutoFit/>
          </a:bodyPr>
          <a:lstStyle/>
          <a:p>
            <a:pPr algn="l">
              <a:lnSpc>
                <a:spcPts val="4075"/>
              </a:lnSpc>
            </a:pPr>
            <a:r>
              <a:rPr lang="en-US" sz="3260" spc="48" b="true">
                <a:solidFill>
                  <a:srgbClr val="FFFFFF"/>
                </a:solidFill>
                <a:latin typeface="Times New Roman MT Bold"/>
                <a:ea typeface="Times New Roman MT Bold"/>
                <a:cs typeface="Times New Roman MT Bold"/>
                <a:sym typeface="Times New Roman MT Bold"/>
              </a:rPr>
              <a:t>Why We Chose</a:t>
            </a:r>
            <a:r>
              <a:rPr lang="en-US" sz="3260" spc="48">
                <a:solidFill>
                  <a:srgbClr val="FFFFFF"/>
                </a:solidFill>
                <a:latin typeface="Times New Roman MT"/>
                <a:ea typeface="Times New Roman MT"/>
                <a:cs typeface="Times New Roman MT"/>
                <a:sym typeface="Times New Roman MT"/>
              </a:rPr>
              <a:t> It: It's excellent at handling high-dimensional data (like thousands of genes) and is less likely to "memorize" the training data (a problem known as overfitting).</a:t>
            </a:r>
          </a:p>
        </p:txBody>
      </p:sp>
      <p:sp>
        <p:nvSpPr>
          <p:cNvPr name="TextBox 12" id="12"/>
          <p:cNvSpPr txBox="true"/>
          <p:nvPr/>
        </p:nvSpPr>
        <p:spPr>
          <a:xfrm rot="0">
            <a:off x="306918" y="204320"/>
            <a:ext cx="9382821" cy="1458260"/>
          </a:xfrm>
          <a:prstGeom prst="rect">
            <a:avLst/>
          </a:prstGeom>
        </p:spPr>
        <p:txBody>
          <a:bodyPr anchor="t" rtlCol="false" tIns="0" lIns="0" bIns="0" rIns="0">
            <a:spAutoFit/>
          </a:bodyPr>
          <a:lstStyle/>
          <a:p>
            <a:pPr algn="l">
              <a:lnSpc>
                <a:spcPts val="9709"/>
              </a:lnSpc>
            </a:pPr>
            <a:r>
              <a:rPr lang="en-US" sz="9159" spc="-586" b="true">
                <a:solidFill>
                  <a:srgbClr val="FFFFFF"/>
                </a:solidFill>
                <a:latin typeface="Times New Roman MT Bold"/>
                <a:ea typeface="Times New Roman MT Bold"/>
                <a:cs typeface="Times New Roman MT Bold"/>
                <a:sym typeface="Times New Roman MT Bold"/>
              </a:rPr>
              <a:t>1. Random Forest</a:t>
            </a:r>
          </a:p>
        </p:txBody>
      </p:sp>
      <p:pic>
        <p:nvPicPr>
          <p:cNvPr name="Picture 13" id="13"/>
          <p:cNvPicPr>
            <a:picLocks noChangeAspect="true"/>
          </p:cNvPicPr>
          <p:nvPr/>
        </p:nvPicPr>
        <p:blipFill>
          <a:blip r:embed="rId7"/>
          <a:stretch>
            <a:fillRect/>
          </a:stretch>
        </p:blipFill>
        <p:spPr>
          <a:xfrm rot="0">
            <a:off x="248086" y="4251446"/>
            <a:ext cx="4473670" cy="5229869"/>
          </a:xfrm>
          <a:prstGeom prst="rect">
            <a:avLst/>
          </a:prstGeom>
        </p:spPr>
      </p:pic>
      <p:pic>
        <p:nvPicPr>
          <p:cNvPr name="Picture 14" id="14"/>
          <p:cNvPicPr>
            <a:picLocks noChangeAspect="true"/>
          </p:cNvPicPr>
          <p:nvPr/>
        </p:nvPicPr>
        <p:blipFill>
          <a:blip r:embed="rId8"/>
          <a:stretch>
            <a:fillRect/>
          </a:stretch>
        </p:blipFill>
        <p:spPr>
          <a:xfrm rot="0">
            <a:off x="4831505" y="4184475"/>
            <a:ext cx="4491752" cy="5338364"/>
          </a:xfrm>
          <a:prstGeom prst="rect">
            <a:avLst/>
          </a:prstGeom>
        </p:spPr>
      </p:pic>
      <p:pic>
        <p:nvPicPr>
          <p:cNvPr name="Picture 15" id="15"/>
          <p:cNvPicPr>
            <a:picLocks noChangeAspect="true"/>
          </p:cNvPicPr>
          <p:nvPr/>
        </p:nvPicPr>
        <p:blipFill>
          <a:blip r:embed="rId9"/>
          <a:stretch>
            <a:fillRect/>
          </a:stretch>
        </p:blipFill>
        <p:spPr>
          <a:xfrm rot="0">
            <a:off x="9208412" y="4198533"/>
            <a:ext cx="4463636" cy="5169667"/>
          </a:xfrm>
          <a:prstGeom prst="rect">
            <a:avLst/>
          </a:prstGeom>
        </p:spPr>
      </p:pic>
      <p:pic>
        <p:nvPicPr>
          <p:cNvPr name="Picture 16" id="16"/>
          <p:cNvPicPr>
            <a:picLocks noChangeAspect="true"/>
          </p:cNvPicPr>
          <p:nvPr/>
        </p:nvPicPr>
        <p:blipFill>
          <a:blip r:embed="rId10"/>
          <a:stretch>
            <a:fillRect/>
          </a:stretch>
        </p:blipFill>
        <p:spPr>
          <a:xfrm rot="0">
            <a:off x="13566829" y="4194101"/>
            <a:ext cx="4472501" cy="5222854"/>
          </a:xfrm>
          <a:prstGeom prst="rect">
            <a:avLst/>
          </a:prstGeom>
        </p:spPr>
      </p:pic>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sp>
        <p:nvSpPr>
          <p:cNvPr name="Freeform 9" id="9"/>
          <p:cNvSpPr/>
          <p:nvPr/>
        </p:nvSpPr>
        <p:spPr>
          <a:xfrm flipH="false" flipV="false" rot="0">
            <a:off x="-474371" y="9183391"/>
            <a:ext cx="8703971" cy="1440111"/>
          </a:xfrm>
          <a:custGeom>
            <a:avLst/>
            <a:gdLst/>
            <a:ahLst/>
            <a:cxnLst/>
            <a:rect r="r" b="b" t="t" l="l"/>
            <a:pathLst>
              <a:path h="1440111" w="8703971">
                <a:moveTo>
                  <a:pt x="0" y="0"/>
                </a:moveTo>
                <a:lnTo>
                  <a:pt x="8703971" y="0"/>
                </a:lnTo>
                <a:lnTo>
                  <a:pt x="8703971" y="1440112"/>
                </a:lnTo>
                <a:lnTo>
                  <a:pt x="0" y="144011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true" flipV="false" rot="0">
            <a:off x="11678284" y="2452204"/>
            <a:ext cx="7315200" cy="2433967"/>
          </a:xfrm>
          <a:custGeom>
            <a:avLst/>
            <a:gdLst/>
            <a:ahLst/>
            <a:cxnLst/>
            <a:rect r="r" b="b" t="t" l="l"/>
            <a:pathLst>
              <a:path h="2433967" w="7315200">
                <a:moveTo>
                  <a:pt x="7315200" y="0"/>
                </a:moveTo>
                <a:lnTo>
                  <a:pt x="0" y="0"/>
                </a:lnTo>
                <a:lnTo>
                  <a:pt x="0" y="2433966"/>
                </a:lnTo>
                <a:lnTo>
                  <a:pt x="7315200" y="2433966"/>
                </a:lnTo>
                <a:lnTo>
                  <a:pt x="731520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683908" y="2211550"/>
            <a:ext cx="15249905" cy="1580157"/>
          </a:xfrm>
          <a:prstGeom prst="rect">
            <a:avLst/>
          </a:prstGeom>
        </p:spPr>
        <p:txBody>
          <a:bodyPr anchor="t" rtlCol="false" tIns="0" lIns="0" bIns="0" rIns="0">
            <a:spAutoFit/>
          </a:bodyPr>
          <a:lstStyle/>
          <a:p>
            <a:pPr algn="l">
              <a:lnSpc>
                <a:spcPts val="4075"/>
              </a:lnSpc>
            </a:pPr>
            <a:r>
              <a:rPr lang="en-US" sz="3260" spc="48" b="true">
                <a:solidFill>
                  <a:srgbClr val="FFFFFF"/>
                </a:solidFill>
                <a:latin typeface="Times New Roman MT Bold"/>
                <a:ea typeface="Times New Roman MT Bold"/>
                <a:cs typeface="Times New Roman MT Bold"/>
                <a:sym typeface="Times New Roman MT Bold"/>
              </a:rPr>
              <a:t>Why We Chose It: XGBoost is renowned for its exceptional performance and speed, often winning machine learning competitions. It's a highly efficient and powerful algorithm.</a:t>
            </a:r>
          </a:p>
        </p:txBody>
      </p:sp>
      <p:sp>
        <p:nvSpPr>
          <p:cNvPr name="TextBox 12" id="12"/>
          <p:cNvSpPr txBox="true"/>
          <p:nvPr/>
        </p:nvSpPr>
        <p:spPr>
          <a:xfrm rot="0">
            <a:off x="306918" y="204320"/>
            <a:ext cx="15965849" cy="2361334"/>
          </a:xfrm>
          <a:prstGeom prst="rect">
            <a:avLst/>
          </a:prstGeom>
        </p:spPr>
        <p:txBody>
          <a:bodyPr anchor="t" rtlCol="false" tIns="0" lIns="0" bIns="0" rIns="0">
            <a:spAutoFit/>
          </a:bodyPr>
          <a:lstStyle/>
          <a:p>
            <a:pPr algn="l">
              <a:lnSpc>
                <a:spcPts val="9709"/>
              </a:lnSpc>
            </a:pPr>
            <a:r>
              <a:rPr lang="en-US" sz="9159" spc="-586" b="true">
                <a:solidFill>
                  <a:srgbClr val="FFFFFF"/>
                </a:solidFill>
                <a:latin typeface="Times New Roman MT Bold"/>
                <a:ea typeface="Times New Roman MT Bold"/>
                <a:cs typeface="Times New Roman MT Bold"/>
                <a:sym typeface="Times New Roman MT Bold"/>
              </a:rPr>
              <a:t>2. XGBoost </a:t>
            </a:r>
          </a:p>
          <a:p>
            <a:pPr algn="l">
              <a:lnSpc>
                <a:spcPts val="3816"/>
              </a:lnSpc>
            </a:pPr>
            <a:r>
              <a:rPr lang="en-US" sz="3600" spc="-230" b="true">
                <a:solidFill>
                  <a:srgbClr val="FFFFFF"/>
                </a:solidFill>
                <a:latin typeface="Times New Roman MT Bold"/>
                <a:ea typeface="Times New Roman MT Bold"/>
                <a:cs typeface="Times New Roman MT Bold"/>
                <a:sym typeface="Times New Roman MT Bold"/>
              </a:rPr>
              <a:t>(Extreme Gradient Boosting)</a:t>
            </a:r>
          </a:p>
          <a:p>
            <a:pPr algn="l">
              <a:lnSpc>
                <a:spcPts val="3816"/>
              </a:lnSpc>
            </a:pPr>
          </a:p>
        </p:txBody>
      </p:sp>
      <p:pic>
        <p:nvPicPr>
          <p:cNvPr name="Picture 13" id="13"/>
          <p:cNvPicPr>
            <a:picLocks noChangeAspect="true"/>
          </p:cNvPicPr>
          <p:nvPr/>
        </p:nvPicPr>
        <p:blipFill>
          <a:blip r:embed="rId7"/>
          <a:stretch>
            <a:fillRect/>
          </a:stretch>
        </p:blipFill>
        <p:spPr>
          <a:xfrm rot="0">
            <a:off x="248086" y="4251446"/>
            <a:ext cx="4473670" cy="5229869"/>
          </a:xfrm>
          <a:prstGeom prst="rect">
            <a:avLst/>
          </a:prstGeom>
        </p:spPr>
      </p:pic>
      <p:pic>
        <p:nvPicPr>
          <p:cNvPr name="Picture 14" id="14"/>
          <p:cNvPicPr>
            <a:picLocks noChangeAspect="true"/>
          </p:cNvPicPr>
          <p:nvPr/>
        </p:nvPicPr>
        <p:blipFill>
          <a:blip r:embed="rId8"/>
          <a:stretch>
            <a:fillRect/>
          </a:stretch>
        </p:blipFill>
        <p:spPr>
          <a:xfrm rot="0">
            <a:off x="4831505" y="4184475"/>
            <a:ext cx="4491752" cy="5338364"/>
          </a:xfrm>
          <a:prstGeom prst="rect">
            <a:avLst/>
          </a:prstGeom>
        </p:spPr>
      </p:pic>
      <p:pic>
        <p:nvPicPr>
          <p:cNvPr name="Picture 15" id="15"/>
          <p:cNvPicPr>
            <a:picLocks noChangeAspect="true"/>
          </p:cNvPicPr>
          <p:nvPr/>
        </p:nvPicPr>
        <p:blipFill>
          <a:blip r:embed="rId9"/>
          <a:stretch>
            <a:fillRect/>
          </a:stretch>
        </p:blipFill>
        <p:spPr>
          <a:xfrm rot="0">
            <a:off x="9208412" y="4198533"/>
            <a:ext cx="4463636" cy="5169667"/>
          </a:xfrm>
          <a:prstGeom prst="rect">
            <a:avLst/>
          </a:prstGeom>
        </p:spPr>
      </p:pic>
      <p:pic>
        <p:nvPicPr>
          <p:cNvPr name="Picture 16" id="16"/>
          <p:cNvPicPr>
            <a:picLocks noChangeAspect="true"/>
          </p:cNvPicPr>
          <p:nvPr/>
        </p:nvPicPr>
        <p:blipFill>
          <a:blip r:embed="rId10"/>
          <a:stretch>
            <a:fillRect/>
          </a:stretch>
        </p:blipFill>
        <p:spPr>
          <a:xfrm rot="0">
            <a:off x="13566829" y="4194101"/>
            <a:ext cx="4472501" cy="5222854"/>
          </a:xfrm>
          <a:prstGeom prst="rect">
            <a:avLst/>
          </a:prstGeom>
        </p:spPr>
      </p:pic>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sp>
        <p:nvSpPr>
          <p:cNvPr name="Freeform 9" id="9"/>
          <p:cNvSpPr/>
          <p:nvPr/>
        </p:nvSpPr>
        <p:spPr>
          <a:xfrm flipH="false" flipV="false" rot="0">
            <a:off x="-474371" y="9183391"/>
            <a:ext cx="8703971" cy="1440111"/>
          </a:xfrm>
          <a:custGeom>
            <a:avLst/>
            <a:gdLst/>
            <a:ahLst/>
            <a:cxnLst/>
            <a:rect r="r" b="b" t="t" l="l"/>
            <a:pathLst>
              <a:path h="1440111" w="8703971">
                <a:moveTo>
                  <a:pt x="0" y="0"/>
                </a:moveTo>
                <a:lnTo>
                  <a:pt x="8703971" y="0"/>
                </a:lnTo>
                <a:lnTo>
                  <a:pt x="8703971" y="1440112"/>
                </a:lnTo>
                <a:lnTo>
                  <a:pt x="0" y="144011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true" flipV="false" rot="0">
            <a:off x="11678284" y="2452204"/>
            <a:ext cx="7315200" cy="2433967"/>
          </a:xfrm>
          <a:custGeom>
            <a:avLst/>
            <a:gdLst/>
            <a:ahLst/>
            <a:cxnLst/>
            <a:rect r="r" b="b" t="t" l="l"/>
            <a:pathLst>
              <a:path h="2433967" w="7315200">
                <a:moveTo>
                  <a:pt x="7315200" y="0"/>
                </a:moveTo>
                <a:lnTo>
                  <a:pt x="0" y="0"/>
                </a:lnTo>
                <a:lnTo>
                  <a:pt x="0" y="2433966"/>
                </a:lnTo>
                <a:lnTo>
                  <a:pt x="7315200" y="2433966"/>
                </a:lnTo>
                <a:lnTo>
                  <a:pt x="731520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683908" y="2211550"/>
            <a:ext cx="15249905" cy="1071936"/>
          </a:xfrm>
          <a:prstGeom prst="rect">
            <a:avLst/>
          </a:prstGeom>
        </p:spPr>
        <p:txBody>
          <a:bodyPr anchor="t" rtlCol="false" tIns="0" lIns="0" bIns="0" rIns="0">
            <a:spAutoFit/>
          </a:bodyPr>
          <a:lstStyle/>
          <a:p>
            <a:pPr algn="l">
              <a:lnSpc>
                <a:spcPts val="4075"/>
              </a:lnSpc>
            </a:pPr>
            <a:r>
              <a:rPr lang="en-US" sz="3260" spc="48" b="true">
                <a:solidFill>
                  <a:srgbClr val="FFFFFF"/>
                </a:solidFill>
                <a:latin typeface="Times New Roman MT Bold"/>
                <a:ea typeface="Times New Roman MT Bold"/>
                <a:cs typeface="Times New Roman MT Bold"/>
                <a:sym typeface="Times New Roman MT Bold"/>
              </a:rPr>
              <a:t>Why We Chose It: SVM is very effective in high-dimensional spaces and is particularly powerful when there is a clear margin of separation between the classes.</a:t>
            </a:r>
          </a:p>
        </p:txBody>
      </p:sp>
      <p:pic>
        <p:nvPicPr>
          <p:cNvPr name="Picture 12" id="12"/>
          <p:cNvPicPr>
            <a:picLocks noChangeAspect="true"/>
          </p:cNvPicPr>
          <p:nvPr/>
        </p:nvPicPr>
        <p:blipFill>
          <a:blip r:embed="rId7"/>
          <a:stretch>
            <a:fillRect/>
          </a:stretch>
        </p:blipFill>
        <p:spPr>
          <a:xfrm rot="0">
            <a:off x="238121" y="4183552"/>
            <a:ext cx="4493600" cy="5349449"/>
          </a:xfrm>
          <a:prstGeom prst="rect">
            <a:avLst/>
          </a:prstGeom>
        </p:spPr>
      </p:pic>
      <p:pic>
        <p:nvPicPr>
          <p:cNvPr name="Picture 13" id="13"/>
          <p:cNvPicPr>
            <a:picLocks noChangeAspect="true"/>
          </p:cNvPicPr>
          <p:nvPr/>
        </p:nvPicPr>
        <p:blipFill>
          <a:blip r:embed="rId8"/>
          <a:stretch>
            <a:fillRect/>
          </a:stretch>
        </p:blipFill>
        <p:spPr>
          <a:xfrm rot="0">
            <a:off x="4830824" y="4183133"/>
            <a:ext cx="4493115" cy="5346541"/>
          </a:xfrm>
          <a:prstGeom prst="rect">
            <a:avLst/>
          </a:prstGeom>
        </p:spPr>
      </p:pic>
      <p:pic>
        <p:nvPicPr>
          <p:cNvPr name="Picture 14" id="14"/>
          <p:cNvPicPr>
            <a:picLocks noChangeAspect="true"/>
          </p:cNvPicPr>
          <p:nvPr/>
        </p:nvPicPr>
        <p:blipFill>
          <a:blip r:embed="rId9"/>
          <a:stretch>
            <a:fillRect/>
          </a:stretch>
        </p:blipFill>
        <p:spPr>
          <a:xfrm rot="0">
            <a:off x="9197019" y="4129211"/>
            <a:ext cx="4486424" cy="5306393"/>
          </a:xfrm>
          <a:prstGeom prst="rect">
            <a:avLst/>
          </a:prstGeom>
        </p:spPr>
      </p:pic>
      <p:pic>
        <p:nvPicPr>
          <p:cNvPr name="Picture 15" id="15"/>
          <p:cNvPicPr>
            <a:picLocks noChangeAspect="true"/>
          </p:cNvPicPr>
          <p:nvPr/>
        </p:nvPicPr>
        <p:blipFill>
          <a:blip r:embed="rId10"/>
          <a:stretch>
            <a:fillRect/>
          </a:stretch>
        </p:blipFill>
        <p:spPr>
          <a:xfrm rot="0">
            <a:off x="13559214" y="4142053"/>
            <a:ext cx="4487731" cy="5314235"/>
          </a:xfrm>
          <a:prstGeom prst="rect">
            <a:avLst/>
          </a:prstGeom>
        </p:spPr>
      </p:pic>
      <p:sp>
        <p:nvSpPr>
          <p:cNvPr name="TextBox 16" id="16"/>
          <p:cNvSpPr txBox="true"/>
          <p:nvPr/>
        </p:nvSpPr>
        <p:spPr>
          <a:xfrm rot="0">
            <a:off x="404491" y="180525"/>
            <a:ext cx="14454544" cy="1886032"/>
          </a:xfrm>
          <a:prstGeom prst="rect">
            <a:avLst/>
          </a:prstGeom>
        </p:spPr>
        <p:txBody>
          <a:bodyPr anchor="t" rtlCol="false" tIns="0" lIns="0" bIns="0" rIns="0">
            <a:spAutoFit/>
          </a:bodyPr>
          <a:lstStyle/>
          <a:p>
            <a:pPr algn="l">
              <a:lnSpc>
                <a:spcPts val="9822"/>
              </a:lnSpc>
            </a:pPr>
            <a:r>
              <a:rPr lang="en-US" sz="9266" spc="-593" b="true">
                <a:solidFill>
                  <a:srgbClr val="FFFFFF"/>
                </a:solidFill>
                <a:latin typeface="Times New Roman MT Bold"/>
                <a:ea typeface="Times New Roman MT Bold"/>
                <a:cs typeface="Times New Roman MT Bold"/>
                <a:sym typeface="Times New Roman MT Bold"/>
              </a:rPr>
              <a:t>3. Support Vec</a:t>
            </a:r>
            <a:r>
              <a:rPr lang="en-US" sz="9266" spc="-593" b="true">
                <a:solidFill>
                  <a:srgbClr val="FFFFFF"/>
                </a:solidFill>
                <a:latin typeface="Times New Roman MT Bold"/>
                <a:ea typeface="Times New Roman MT Bold"/>
                <a:cs typeface="Times New Roman MT Bold"/>
                <a:sym typeface="Times New Roman MT Bold"/>
              </a:rPr>
              <a:t>tor Machine</a:t>
            </a:r>
          </a:p>
          <a:p>
            <a:pPr algn="l">
              <a:lnSpc>
                <a:spcPts val="3816"/>
              </a:lnSpc>
            </a:pP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grpSp>
        <p:nvGrpSpPr>
          <p:cNvPr name="Group 9" id="9"/>
          <p:cNvGrpSpPr/>
          <p:nvPr/>
        </p:nvGrpSpPr>
        <p:grpSpPr>
          <a:xfrm rot="0">
            <a:off x="1310528" y="2064948"/>
            <a:ext cx="15666944" cy="4258592"/>
            <a:chOff x="0" y="0"/>
            <a:chExt cx="2427220" cy="659767"/>
          </a:xfrm>
        </p:grpSpPr>
        <p:sp>
          <p:nvSpPr>
            <p:cNvPr name="Freeform 10" id="10"/>
            <p:cNvSpPr/>
            <p:nvPr/>
          </p:nvSpPr>
          <p:spPr>
            <a:xfrm flipH="false" flipV="false" rot="0">
              <a:off x="0" y="0"/>
              <a:ext cx="2427220" cy="659767"/>
            </a:xfrm>
            <a:custGeom>
              <a:avLst/>
              <a:gdLst/>
              <a:ahLst/>
              <a:cxnLst/>
              <a:rect r="r" b="b" t="t" l="l"/>
              <a:pathLst>
                <a:path h="659767" w="2427220">
                  <a:moveTo>
                    <a:pt x="24214" y="0"/>
                  </a:moveTo>
                  <a:lnTo>
                    <a:pt x="2403006" y="0"/>
                  </a:lnTo>
                  <a:cubicBezTo>
                    <a:pt x="2416379" y="0"/>
                    <a:pt x="2427220" y="10841"/>
                    <a:pt x="2427220" y="24214"/>
                  </a:cubicBezTo>
                  <a:lnTo>
                    <a:pt x="2427220" y="635554"/>
                  </a:lnTo>
                  <a:cubicBezTo>
                    <a:pt x="2427220" y="641976"/>
                    <a:pt x="2424669" y="648134"/>
                    <a:pt x="2420128" y="652675"/>
                  </a:cubicBezTo>
                  <a:cubicBezTo>
                    <a:pt x="2415587" y="657216"/>
                    <a:pt x="2409428" y="659767"/>
                    <a:pt x="2403006" y="659767"/>
                  </a:cubicBezTo>
                  <a:lnTo>
                    <a:pt x="24214" y="659767"/>
                  </a:lnTo>
                  <a:cubicBezTo>
                    <a:pt x="17792" y="659767"/>
                    <a:pt x="11633" y="657216"/>
                    <a:pt x="7092" y="652675"/>
                  </a:cubicBezTo>
                  <a:cubicBezTo>
                    <a:pt x="2551" y="648134"/>
                    <a:pt x="0" y="641976"/>
                    <a:pt x="0" y="635554"/>
                  </a:cubicBezTo>
                  <a:lnTo>
                    <a:pt x="0" y="24214"/>
                  </a:lnTo>
                  <a:cubicBezTo>
                    <a:pt x="0" y="17792"/>
                    <a:pt x="2551" y="11633"/>
                    <a:pt x="7092" y="7092"/>
                  </a:cubicBezTo>
                  <a:cubicBezTo>
                    <a:pt x="11633" y="2551"/>
                    <a:pt x="17792" y="0"/>
                    <a:pt x="24214" y="0"/>
                  </a:cubicBezTo>
                  <a:close/>
                </a:path>
              </a:pathLst>
            </a:custGeom>
            <a:blipFill>
              <a:blip r:embed="rId2"/>
              <a:stretch>
                <a:fillRect l="0" t="-71738" r="0" b="-71738"/>
              </a:stretch>
            </a:blipFill>
            <a:ln w="228600" cap="rnd">
              <a:gradFill>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a:prstDash val="solid"/>
              <a:round/>
            </a:ln>
          </p:spPr>
        </p:sp>
      </p:grpSp>
      <p:sp>
        <p:nvSpPr>
          <p:cNvPr name="TextBox 11" id="11"/>
          <p:cNvSpPr txBox="true"/>
          <p:nvPr/>
        </p:nvSpPr>
        <p:spPr>
          <a:xfrm rot="0">
            <a:off x="3317618" y="6247341"/>
            <a:ext cx="11652765" cy="1899285"/>
          </a:xfrm>
          <a:prstGeom prst="rect">
            <a:avLst/>
          </a:prstGeom>
        </p:spPr>
        <p:txBody>
          <a:bodyPr anchor="t" rtlCol="false" tIns="0" lIns="0" bIns="0" rIns="0">
            <a:spAutoFit/>
          </a:bodyPr>
          <a:lstStyle/>
          <a:p>
            <a:pPr algn="ctr">
              <a:lnSpc>
                <a:spcPts val="12720"/>
              </a:lnSpc>
            </a:pPr>
            <a:r>
              <a:rPr lang="en-US" b="true" sz="12000" spc="-768">
                <a:solidFill>
                  <a:srgbClr val="FFFFFF"/>
                </a:solidFill>
                <a:latin typeface="Times New Roman MT Bold"/>
                <a:ea typeface="Times New Roman MT Bold"/>
                <a:cs typeface="Times New Roman MT Bold"/>
                <a:sym typeface="Times New Roman MT Bold"/>
              </a:rPr>
              <a:t>Conclusion</a:t>
            </a:r>
          </a:p>
        </p:txBody>
      </p:sp>
      <p:grpSp>
        <p:nvGrpSpPr>
          <p:cNvPr name="Group 12" id="12"/>
          <p:cNvGrpSpPr/>
          <p:nvPr/>
        </p:nvGrpSpPr>
        <p:grpSpPr>
          <a:xfrm rot="0">
            <a:off x="1310528" y="2052296"/>
            <a:ext cx="15666944" cy="4258592"/>
            <a:chOff x="0" y="0"/>
            <a:chExt cx="2427220" cy="659767"/>
          </a:xfrm>
        </p:grpSpPr>
        <p:sp>
          <p:nvSpPr>
            <p:cNvPr name="Freeform 13" id="13"/>
            <p:cNvSpPr/>
            <p:nvPr/>
          </p:nvSpPr>
          <p:spPr>
            <a:xfrm flipH="false" flipV="false" rot="0">
              <a:off x="0" y="0"/>
              <a:ext cx="2427220" cy="659767"/>
            </a:xfrm>
            <a:custGeom>
              <a:avLst/>
              <a:gdLst/>
              <a:ahLst/>
              <a:cxnLst/>
              <a:rect r="r" b="b" t="t" l="l"/>
              <a:pathLst>
                <a:path h="659767" w="2427220">
                  <a:moveTo>
                    <a:pt x="24214" y="0"/>
                  </a:moveTo>
                  <a:lnTo>
                    <a:pt x="2403006" y="0"/>
                  </a:lnTo>
                  <a:cubicBezTo>
                    <a:pt x="2416379" y="0"/>
                    <a:pt x="2427220" y="10841"/>
                    <a:pt x="2427220" y="24214"/>
                  </a:cubicBezTo>
                  <a:lnTo>
                    <a:pt x="2427220" y="635554"/>
                  </a:lnTo>
                  <a:cubicBezTo>
                    <a:pt x="2427220" y="641976"/>
                    <a:pt x="2424669" y="648134"/>
                    <a:pt x="2420128" y="652675"/>
                  </a:cubicBezTo>
                  <a:cubicBezTo>
                    <a:pt x="2415587" y="657216"/>
                    <a:pt x="2409428" y="659767"/>
                    <a:pt x="2403006" y="659767"/>
                  </a:cubicBezTo>
                  <a:lnTo>
                    <a:pt x="24214" y="659767"/>
                  </a:lnTo>
                  <a:cubicBezTo>
                    <a:pt x="17792" y="659767"/>
                    <a:pt x="11633" y="657216"/>
                    <a:pt x="7092" y="652675"/>
                  </a:cubicBezTo>
                  <a:cubicBezTo>
                    <a:pt x="2551" y="648134"/>
                    <a:pt x="0" y="641976"/>
                    <a:pt x="0" y="635554"/>
                  </a:cubicBezTo>
                  <a:lnTo>
                    <a:pt x="0" y="24214"/>
                  </a:lnTo>
                  <a:cubicBezTo>
                    <a:pt x="0" y="17792"/>
                    <a:pt x="2551" y="11633"/>
                    <a:pt x="7092" y="7092"/>
                  </a:cubicBezTo>
                  <a:cubicBezTo>
                    <a:pt x="11633" y="2551"/>
                    <a:pt x="17792" y="0"/>
                    <a:pt x="24214" y="0"/>
                  </a:cubicBezTo>
                  <a:close/>
                </a:path>
              </a:pathLst>
            </a:custGeom>
            <a:blipFill>
              <a:blip r:embed="rId3"/>
              <a:stretch>
                <a:fillRect l="0" t="-5124" r="0" b="-131991"/>
              </a:stretch>
            </a:blipFill>
            <a:ln w="228600" cap="rnd">
              <a:gradFill>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a:prstDash val="solid"/>
              <a:round/>
            </a:ln>
          </p:spPr>
        </p:sp>
      </p:gr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100000">
                  <a:srgbClr val="4909A6">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grpSp>
        <p:nvGrpSpPr>
          <p:cNvPr name="Group 9" id="9"/>
          <p:cNvGrpSpPr/>
          <p:nvPr/>
        </p:nvGrpSpPr>
        <p:grpSpPr>
          <a:xfrm rot="0">
            <a:off x="683908" y="2107246"/>
            <a:ext cx="6471855" cy="6523221"/>
            <a:chOff x="0" y="0"/>
            <a:chExt cx="1002660" cy="1010618"/>
          </a:xfrm>
        </p:grpSpPr>
        <p:sp>
          <p:nvSpPr>
            <p:cNvPr name="Freeform 10" id="10"/>
            <p:cNvSpPr/>
            <p:nvPr/>
          </p:nvSpPr>
          <p:spPr>
            <a:xfrm flipH="false" flipV="false" rot="0">
              <a:off x="0" y="0"/>
              <a:ext cx="1002660" cy="1010618"/>
            </a:xfrm>
            <a:custGeom>
              <a:avLst/>
              <a:gdLst/>
              <a:ahLst/>
              <a:cxnLst/>
              <a:rect r="r" b="b" t="t" l="l"/>
              <a:pathLst>
                <a:path h="1010618" w="1002660">
                  <a:moveTo>
                    <a:pt x="58616" y="0"/>
                  </a:moveTo>
                  <a:lnTo>
                    <a:pt x="944044" y="0"/>
                  </a:lnTo>
                  <a:cubicBezTo>
                    <a:pt x="959590" y="0"/>
                    <a:pt x="974499" y="6176"/>
                    <a:pt x="985491" y="17168"/>
                  </a:cubicBezTo>
                  <a:cubicBezTo>
                    <a:pt x="996484" y="28161"/>
                    <a:pt x="1002660" y="43070"/>
                    <a:pt x="1002660" y="58616"/>
                  </a:cubicBezTo>
                  <a:lnTo>
                    <a:pt x="1002660" y="952002"/>
                  </a:lnTo>
                  <a:cubicBezTo>
                    <a:pt x="1002660" y="984374"/>
                    <a:pt x="976416" y="1010618"/>
                    <a:pt x="944044" y="1010618"/>
                  </a:cubicBezTo>
                  <a:lnTo>
                    <a:pt x="58616" y="1010618"/>
                  </a:lnTo>
                  <a:cubicBezTo>
                    <a:pt x="43070" y="1010618"/>
                    <a:pt x="28161" y="1004442"/>
                    <a:pt x="17168" y="993449"/>
                  </a:cubicBezTo>
                  <a:cubicBezTo>
                    <a:pt x="6176" y="982457"/>
                    <a:pt x="0" y="967548"/>
                    <a:pt x="0" y="952002"/>
                  </a:cubicBezTo>
                  <a:lnTo>
                    <a:pt x="0" y="58616"/>
                  </a:lnTo>
                  <a:cubicBezTo>
                    <a:pt x="0" y="43070"/>
                    <a:pt x="6176" y="28161"/>
                    <a:pt x="17168" y="17168"/>
                  </a:cubicBezTo>
                  <a:cubicBezTo>
                    <a:pt x="28161" y="6176"/>
                    <a:pt x="43070" y="0"/>
                    <a:pt x="58616" y="0"/>
                  </a:cubicBezTo>
                  <a:close/>
                </a:path>
              </a:pathLst>
            </a:custGeom>
            <a:blipFill>
              <a:blip r:embed="rId3"/>
              <a:stretch>
                <a:fillRect l="-396" t="0" r="-396" b="0"/>
              </a:stretch>
            </a:blipFill>
            <a:ln w="228600" cap="rnd">
              <a:gradFill>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a:prstDash val="solid"/>
              <a:round/>
            </a:ln>
          </p:spPr>
        </p:sp>
      </p:grpSp>
      <p:sp>
        <p:nvSpPr>
          <p:cNvPr name="Freeform 11" id="11"/>
          <p:cNvSpPr/>
          <p:nvPr/>
        </p:nvSpPr>
        <p:spPr>
          <a:xfrm flipH="false" flipV="false" rot="-5400000">
            <a:off x="13078245" y="2107246"/>
            <a:ext cx="3685413" cy="3685413"/>
          </a:xfrm>
          <a:custGeom>
            <a:avLst/>
            <a:gdLst/>
            <a:ahLst/>
            <a:cxnLst/>
            <a:rect r="r" b="b" t="t" l="l"/>
            <a:pathLst>
              <a:path h="3685413" w="3685413">
                <a:moveTo>
                  <a:pt x="0" y="0"/>
                </a:moveTo>
                <a:lnTo>
                  <a:pt x="3685414" y="0"/>
                </a:lnTo>
                <a:lnTo>
                  <a:pt x="3685414" y="3685413"/>
                </a:lnTo>
                <a:lnTo>
                  <a:pt x="0" y="36854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2" id="12"/>
          <p:cNvSpPr/>
          <p:nvPr/>
        </p:nvSpPr>
        <p:spPr>
          <a:xfrm flipH="true" flipV="false" rot="0">
            <a:off x="12003307" y="8041317"/>
            <a:ext cx="7315200" cy="2433967"/>
          </a:xfrm>
          <a:custGeom>
            <a:avLst/>
            <a:gdLst/>
            <a:ahLst/>
            <a:cxnLst/>
            <a:rect r="r" b="b" t="t" l="l"/>
            <a:pathLst>
              <a:path h="2433967" w="7315200">
                <a:moveTo>
                  <a:pt x="7315200" y="0"/>
                </a:moveTo>
                <a:lnTo>
                  <a:pt x="0" y="0"/>
                </a:lnTo>
                <a:lnTo>
                  <a:pt x="0" y="2433966"/>
                </a:lnTo>
                <a:lnTo>
                  <a:pt x="7315200" y="2433966"/>
                </a:lnTo>
                <a:lnTo>
                  <a:pt x="731520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3" id="13"/>
          <p:cNvSpPr txBox="true"/>
          <p:nvPr/>
        </p:nvSpPr>
        <p:spPr>
          <a:xfrm rot="0">
            <a:off x="7372630" y="1628537"/>
            <a:ext cx="10404588" cy="8433842"/>
          </a:xfrm>
          <a:prstGeom prst="rect">
            <a:avLst/>
          </a:prstGeom>
        </p:spPr>
        <p:txBody>
          <a:bodyPr anchor="t" rtlCol="false" tIns="0" lIns="0" bIns="0" rIns="0">
            <a:spAutoFit/>
          </a:bodyPr>
          <a:lstStyle/>
          <a:p>
            <a:pPr algn="l">
              <a:lnSpc>
                <a:spcPts val="4787"/>
              </a:lnSpc>
            </a:pPr>
            <a:r>
              <a:rPr lang="en-US" b="true" sz="3829" spc="57">
                <a:solidFill>
                  <a:srgbClr val="FFFFFF"/>
                </a:solidFill>
                <a:latin typeface="Times New Roman MT Bold"/>
                <a:ea typeface="Times New Roman MT Bold"/>
                <a:cs typeface="Times New Roman MT Bold"/>
                <a:sym typeface="Times New Roman MT Bold"/>
              </a:rPr>
              <a:t>Primary Achievement:</a:t>
            </a:r>
          </a:p>
          <a:p>
            <a:pPr algn="l" marL="629572" indent="-314786" lvl="1">
              <a:lnSpc>
                <a:spcPts val="3645"/>
              </a:lnSpc>
              <a:buFont typeface="Arial"/>
              <a:buChar char="•"/>
            </a:pPr>
            <a:r>
              <a:rPr lang="en-US" sz="2916" spc="43">
                <a:solidFill>
                  <a:srgbClr val="FFFFFF"/>
                </a:solidFill>
                <a:latin typeface="Times New Roman MT"/>
                <a:ea typeface="Times New Roman MT"/>
                <a:cs typeface="Times New Roman MT"/>
                <a:sym typeface="Times New Roman MT"/>
              </a:rPr>
              <a:t> We successfully designed and implemented a full machine learning pipeline to classify five types of brain tissue from complex gene data.</a:t>
            </a:r>
          </a:p>
          <a:p>
            <a:pPr algn="l">
              <a:lnSpc>
                <a:spcPts val="4787"/>
              </a:lnSpc>
            </a:pPr>
            <a:r>
              <a:rPr lang="en-US" b="true" sz="3829" spc="57">
                <a:solidFill>
                  <a:srgbClr val="FFFFFF"/>
                </a:solidFill>
                <a:latin typeface="Times New Roman MT Bold"/>
                <a:ea typeface="Times New Roman MT Bold"/>
                <a:cs typeface="Times New Roman MT Bold"/>
                <a:sym typeface="Times New Roman MT Bold"/>
              </a:rPr>
              <a:t>C</a:t>
            </a:r>
            <a:r>
              <a:rPr lang="en-US" b="true" sz="3829" spc="57">
                <a:solidFill>
                  <a:srgbClr val="FFFFFF"/>
                </a:solidFill>
                <a:latin typeface="Times New Roman MT Bold"/>
                <a:ea typeface="Times New Roman MT Bold"/>
                <a:cs typeface="Times New Roman MT Bold"/>
                <a:sym typeface="Times New Roman MT Bold"/>
              </a:rPr>
              <a:t>omparative Analysis:</a:t>
            </a:r>
          </a:p>
          <a:p>
            <a:pPr algn="l" marL="629572" indent="-314786" lvl="1">
              <a:lnSpc>
                <a:spcPts val="3645"/>
              </a:lnSpc>
              <a:buFont typeface="Arial"/>
              <a:buChar char="•"/>
            </a:pPr>
            <a:r>
              <a:rPr lang="en-US" sz="2916" spc="43">
                <a:solidFill>
                  <a:srgbClr val="FFFFFF"/>
                </a:solidFill>
                <a:latin typeface="Times New Roman MT"/>
                <a:ea typeface="Times New Roman MT"/>
                <a:cs typeface="Times New Roman MT"/>
                <a:sym typeface="Times New Roman MT"/>
              </a:rPr>
              <a:t> By testing four distinct models, we identified the Support Vector Machine (SVM) as the most accurate classifier at 92.31%.</a:t>
            </a:r>
          </a:p>
          <a:p>
            <a:pPr algn="l">
              <a:lnSpc>
                <a:spcPts val="4787"/>
              </a:lnSpc>
            </a:pPr>
            <a:r>
              <a:rPr lang="en-US" b="true" sz="3829" spc="57">
                <a:solidFill>
                  <a:srgbClr val="FFFFFF"/>
                </a:solidFill>
                <a:latin typeface="Times New Roman MT Bold"/>
                <a:ea typeface="Times New Roman MT Bold"/>
                <a:cs typeface="Times New Roman MT Bold"/>
                <a:sym typeface="Times New Roman MT Bold"/>
              </a:rPr>
              <a:t>T</a:t>
            </a:r>
            <a:r>
              <a:rPr lang="en-US" b="true" sz="3829" spc="57">
                <a:solidFill>
                  <a:srgbClr val="FFFFFF"/>
                </a:solidFill>
                <a:latin typeface="Times New Roman MT Bold"/>
                <a:ea typeface="Times New Roman MT Bold"/>
                <a:cs typeface="Times New Roman MT Bold"/>
                <a:sym typeface="Times New Roman MT Bold"/>
              </a:rPr>
              <a:t>echnical Success:</a:t>
            </a:r>
          </a:p>
          <a:p>
            <a:pPr algn="l" marL="629572" indent="-314786" lvl="1">
              <a:lnSpc>
                <a:spcPts val="3645"/>
              </a:lnSpc>
              <a:buFont typeface="Arial"/>
              <a:buChar char="•"/>
            </a:pPr>
            <a:r>
              <a:rPr lang="en-US" sz="2916" spc="43">
                <a:solidFill>
                  <a:srgbClr val="FFFFFF"/>
                </a:solidFill>
                <a:latin typeface="Times New Roman MT"/>
                <a:ea typeface="Times New Roman MT"/>
                <a:cs typeface="Times New Roman MT"/>
                <a:sym typeface="Times New Roman MT"/>
              </a:rPr>
              <a:t> We effectively navigated key bioinformatics challenges, including the "curse of dimensionality" and significant class imbalance, to build a robust model.</a:t>
            </a:r>
          </a:p>
          <a:p>
            <a:pPr algn="l">
              <a:lnSpc>
                <a:spcPts val="4787"/>
              </a:lnSpc>
            </a:pPr>
            <a:r>
              <a:rPr lang="en-US" b="true" sz="3829" spc="57">
                <a:solidFill>
                  <a:srgbClr val="FFFFFF"/>
                </a:solidFill>
                <a:latin typeface="Times New Roman MT Bold"/>
                <a:ea typeface="Times New Roman MT Bold"/>
                <a:cs typeface="Times New Roman MT Bold"/>
                <a:sym typeface="Times New Roman MT Bold"/>
              </a:rPr>
              <a:t>Clinical Impact:</a:t>
            </a:r>
          </a:p>
          <a:p>
            <a:pPr algn="l" marL="629572" indent="-314786" lvl="1">
              <a:lnSpc>
                <a:spcPts val="3645"/>
              </a:lnSpc>
              <a:buFont typeface="Arial"/>
              <a:buChar char="•"/>
            </a:pPr>
            <a:r>
              <a:rPr lang="en-US" sz="2916" spc="43">
                <a:solidFill>
                  <a:srgbClr val="FFFFFF"/>
                </a:solidFill>
                <a:latin typeface="Times New Roman MT"/>
                <a:ea typeface="Times New Roman MT"/>
                <a:cs typeface="Times New Roman MT"/>
                <a:sym typeface="Times New Roman MT"/>
              </a:rPr>
              <a:t> Our project demonstrates how machine learning can transform complex genomic data into powerful, actionable insights for cancer diagnosis.</a:t>
            </a:r>
          </a:p>
          <a:p>
            <a:pPr algn="l">
              <a:lnSpc>
                <a:spcPts val="3645"/>
              </a:lnSpc>
            </a:pP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grpSp>
        <p:nvGrpSpPr>
          <p:cNvPr name="Group 9" id="9"/>
          <p:cNvGrpSpPr/>
          <p:nvPr/>
        </p:nvGrpSpPr>
        <p:grpSpPr>
          <a:xfrm rot="0">
            <a:off x="1310528" y="2064948"/>
            <a:ext cx="15666944" cy="4258592"/>
            <a:chOff x="0" y="0"/>
            <a:chExt cx="2427220" cy="659767"/>
          </a:xfrm>
        </p:grpSpPr>
        <p:sp>
          <p:nvSpPr>
            <p:cNvPr name="Freeform 10" id="10"/>
            <p:cNvSpPr/>
            <p:nvPr/>
          </p:nvSpPr>
          <p:spPr>
            <a:xfrm flipH="false" flipV="false" rot="0">
              <a:off x="0" y="0"/>
              <a:ext cx="2427220" cy="659767"/>
            </a:xfrm>
            <a:custGeom>
              <a:avLst/>
              <a:gdLst/>
              <a:ahLst/>
              <a:cxnLst/>
              <a:rect r="r" b="b" t="t" l="l"/>
              <a:pathLst>
                <a:path h="659767" w="2427220">
                  <a:moveTo>
                    <a:pt x="24214" y="0"/>
                  </a:moveTo>
                  <a:lnTo>
                    <a:pt x="2403006" y="0"/>
                  </a:lnTo>
                  <a:cubicBezTo>
                    <a:pt x="2416379" y="0"/>
                    <a:pt x="2427220" y="10841"/>
                    <a:pt x="2427220" y="24214"/>
                  </a:cubicBezTo>
                  <a:lnTo>
                    <a:pt x="2427220" y="635554"/>
                  </a:lnTo>
                  <a:cubicBezTo>
                    <a:pt x="2427220" y="641976"/>
                    <a:pt x="2424669" y="648134"/>
                    <a:pt x="2420128" y="652675"/>
                  </a:cubicBezTo>
                  <a:cubicBezTo>
                    <a:pt x="2415587" y="657216"/>
                    <a:pt x="2409428" y="659767"/>
                    <a:pt x="2403006" y="659767"/>
                  </a:cubicBezTo>
                  <a:lnTo>
                    <a:pt x="24214" y="659767"/>
                  </a:lnTo>
                  <a:cubicBezTo>
                    <a:pt x="17792" y="659767"/>
                    <a:pt x="11633" y="657216"/>
                    <a:pt x="7092" y="652675"/>
                  </a:cubicBezTo>
                  <a:cubicBezTo>
                    <a:pt x="2551" y="648134"/>
                    <a:pt x="0" y="641976"/>
                    <a:pt x="0" y="635554"/>
                  </a:cubicBezTo>
                  <a:lnTo>
                    <a:pt x="0" y="24214"/>
                  </a:lnTo>
                  <a:cubicBezTo>
                    <a:pt x="0" y="17792"/>
                    <a:pt x="2551" y="11633"/>
                    <a:pt x="7092" y="7092"/>
                  </a:cubicBezTo>
                  <a:cubicBezTo>
                    <a:pt x="11633" y="2551"/>
                    <a:pt x="17792" y="0"/>
                    <a:pt x="24214" y="0"/>
                  </a:cubicBezTo>
                  <a:close/>
                </a:path>
              </a:pathLst>
            </a:custGeom>
            <a:blipFill>
              <a:blip r:embed="rId2"/>
              <a:stretch>
                <a:fillRect l="0" t="-71738" r="0" b="-71738"/>
              </a:stretch>
            </a:blipFill>
            <a:ln w="228600" cap="rnd">
              <a:gradFill>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a:prstDash val="solid"/>
              <a:round/>
            </a:ln>
          </p:spPr>
        </p:sp>
      </p:grpSp>
      <p:sp>
        <p:nvSpPr>
          <p:cNvPr name="TextBox 11" id="11"/>
          <p:cNvSpPr txBox="true"/>
          <p:nvPr/>
        </p:nvSpPr>
        <p:spPr>
          <a:xfrm rot="0">
            <a:off x="1028700" y="6256866"/>
            <a:ext cx="16230600" cy="3275715"/>
          </a:xfrm>
          <a:prstGeom prst="rect">
            <a:avLst/>
          </a:prstGeom>
        </p:spPr>
        <p:txBody>
          <a:bodyPr anchor="t" rtlCol="false" tIns="0" lIns="0" bIns="0" rIns="0">
            <a:spAutoFit/>
          </a:bodyPr>
          <a:lstStyle/>
          <a:p>
            <a:pPr algn="ctr">
              <a:lnSpc>
                <a:spcPts val="11872"/>
              </a:lnSpc>
            </a:pPr>
            <a:r>
              <a:rPr lang="en-US" b="true" sz="11200" spc="-716">
                <a:solidFill>
                  <a:srgbClr val="FFFFFF"/>
                </a:solidFill>
                <a:latin typeface="Times New Roman MT Bold"/>
                <a:ea typeface="Times New Roman MT Bold"/>
                <a:cs typeface="Times New Roman MT Bold"/>
                <a:sym typeface="Times New Roman MT Bold"/>
              </a:rPr>
              <a:t>Model Prediction Interface (GUI)</a:t>
            </a:r>
          </a:p>
        </p:txBody>
      </p:sp>
      <p:grpSp>
        <p:nvGrpSpPr>
          <p:cNvPr name="Group 12" id="12"/>
          <p:cNvGrpSpPr/>
          <p:nvPr/>
        </p:nvGrpSpPr>
        <p:grpSpPr>
          <a:xfrm rot="0">
            <a:off x="1310528" y="2052296"/>
            <a:ext cx="15666944" cy="4258592"/>
            <a:chOff x="0" y="0"/>
            <a:chExt cx="2427220" cy="659767"/>
          </a:xfrm>
        </p:grpSpPr>
        <p:sp>
          <p:nvSpPr>
            <p:cNvPr name="Freeform 13" id="13"/>
            <p:cNvSpPr/>
            <p:nvPr/>
          </p:nvSpPr>
          <p:spPr>
            <a:xfrm flipH="false" flipV="false" rot="0">
              <a:off x="0" y="0"/>
              <a:ext cx="2427220" cy="659767"/>
            </a:xfrm>
            <a:custGeom>
              <a:avLst/>
              <a:gdLst/>
              <a:ahLst/>
              <a:cxnLst/>
              <a:rect r="r" b="b" t="t" l="l"/>
              <a:pathLst>
                <a:path h="659767" w="2427220">
                  <a:moveTo>
                    <a:pt x="24214" y="0"/>
                  </a:moveTo>
                  <a:lnTo>
                    <a:pt x="2403006" y="0"/>
                  </a:lnTo>
                  <a:cubicBezTo>
                    <a:pt x="2416379" y="0"/>
                    <a:pt x="2427220" y="10841"/>
                    <a:pt x="2427220" y="24214"/>
                  </a:cubicBezTo>
                  <a:lnTo>
                    <a:pt x="2427220" y="635554"/>
                  </a:lnTo>
                  <a:cubicBezTo>
                    <a:pt x="2427220" y="641976"/>
                    <a:pt x="2424669" y="648134"/>
                    <a:pt x="2420128" y="652675"/>
                  </a:cubicBezTo>
                  <a:cubicBezTo>
                    <a:pt x="2415587" y="657216"/>
                    <a:pt x="2409428" y="659767"/>
                    <a:pt x="2403006" y="659767"/>
                  </a:cubicBezTo>
                  <a:lnTo>
                    <a:pt x="24214" y="659767"/>
                  </a:lnTo>
                  <a:cubicBezTo>
                    <a:pt x="17792" y="659767"/>
                    <a:pt x="11633" y="657216"/>
                    <a:pt x="7092" y="652675"/>
                  </a:cubicBezTo>
                  <a:cubicBezTo>
                    <a:pt x="2551" y="648134"/>
                    <a:pt x="0" y="641976"/>
                    <a:pt x="0" y="635554"/>
                  </a:cubicBezTo>
                  <a:lnTo>
                    <a:pt x="0" y="24214"/>
                  </a:lnTo>
                  <a:cubicBezTo>
                    <a:pt x="0" y="17792"/>
                    <a:pt x="2551" y="11633"/>
                    <a:pt x="7092" y="7092"/>
                  </a:cubicBezTo>
                  <a:cubicBezTo>
                    <a:pt x="11633" y="2551"/>
                    <a:pt x="17792" y="0"/>
                    <a:pt x="24214" y="0"/>
                  </a:cubicBezTo>
                  <a:close/>
                </a:path>
              </a:pathLst>
            </a:custGeom>
            <a:blipFill>
              <a:blip r:embed="rId3"/>
              <a:stretch>
                <a:fillRect l="0" t="-5124" r="0" b="-131991"/>
              </a:stretch>
            </a:blipFill>
            <a:ln w="228600" cap="rnd">
              <a:gradFill>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a:prstDash val="solid"/>
              <a:round/>
            </a:ln>
          </p:spPr>
        </p:sp>
      </p:gr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13836086" y="7860833"/>
            <a:ext cx="5178709" cy="1723098"/>
          </a:xfrm>
          <a:custGeom>
            <a:avLst/>
            <a:gdLst/>
            <a:ahLst/>
            <a:cxnLst/>
            <a:rect r="r" b="b" t="t" l="l"/>
            <a:pathLst>
              <a:path h="1723098" w="5178709">
                <a:moveTo>
                  <a:pt x="5178709" y="0"/>
                </a:moveTo>
                <a:lnTo>
                  <a:pt x="0" y="0"/>
                </a:lnTo>
                <a:lnTo>
                  <a:pt x="0" y="1723098"/>
                </a:lnTo>
                <a:lnTo>
                  <a:pt x="5178709" y="1723098"/>
                </a:lnTo>
                <a:lnTo>
                  <a:pt x="517870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0" y="0"/>
            <a:ext cx="18288000" cy="9583931"/>
          </a:xfrm>
          <a:custGeom>
            <a:avLst/>
            <a:gdLst/>
            <a:ahLst/>
            <a:cxnLst/>
            <a:rect r="r" b="b" t="t" l="l"/>
            <a:pathLst>
              <a:path h="9583931" w="18288000">
                <a:moveTo>
                  <a:pt x="0" y="0"/>
                </a:moveTo>
                <a:lnTo>
                  <a:pt x="18288000" y="0"/>
                </a:lnTo>
                <a:lnTo>
                  <a:pt x="18288000" y="9583931"/>
                </a:lnTo>
                <a:lnTo>
                  <a:pt x="0" y="9583931"/>
                </a:lnTo>
                <a:lnTo>
                  <a:pt x="0" y="0"/>
                </a:lnTo>
                <a:close/>
              </a:path>
            </a:pathLst>
          </a:custGeom>
          <a:blipFill>
            <a:blip r:embed="rId4"/>
            <a:stretch>
              <a:fillRect l="-3558" t="-6093" r="-3558" b="-1727"/>
            </a:stretch>
          </a:blipFill>
        </p:spPr>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grpSp>
        <p:nvGrpSpPr>
          <p:cNvPr name="Group 9" id="9"/>
          <p:cNvGrpSpPr/>
          <p:nvPr/>
        </p:nvGrpSpPr>
        <p:grpSpPr>
          <a:xfrm rot="0">
            <a:off x="1310528" y="2064948"/>
            <a:ext cx="15666944" cy="4258592"/>
            <a:chOff x="0" y="0"/>
            <a:chExt cx="2427220" cy="659767"/>
          </a:xfrm>
        </p:grpSpPr>
        <p:sp>
          <p:nvSpPr>
            <p:cNvPr name="Freeform 10" id="10"/>
            <p:cNvSpPr/>
            <p:nvPr/>
          </p:nvSpPr>
          <p:spPr>
            <a:xfrm flipH="false" flipV="false" rot="0">
              <a:off x="0" y="0"/>
              <a:ext cx="2427220" cy="659767"/>
            </a:xfrm>
            <a:custGeom>
              <a:avLst/>
              <a:gdLst/>
              <a:ahLst/>
              <a:cxnLst/>
              <a:rect r="r" b="b" t="t" l="l"/>
              <a:pathLst>
                <a:path h="659767" w="2427220">
                  <a:moveTo>
                    <a:pt x="24214" y="0"/>
                  </a:moveTo>
                  <a:lnTo>
                    <a:pt x="2403006" y="0"/>
                  </a:lnTo>
                  <a:cubicBezTo>
                    <a:pt x="2416379" y="0"/>
                    <a:pt x="2427220" y="10841"/>
                    <a:pt x="2427220" y="24214"/>
                  </a:cubicBezTo>
                  <a:lnTo>
                    <a:pt x="2427220" y="635554"/>
                  </a:lnTo>
                  <a:cubicBezTo>
                    <a:pt x="2427220" y="641976"/>
                    <a:pt x="2424669" y="648134"/>
                    <a:pt x="2420128" y="652675"/>
                  </a:cubicBezTo>
                  <a:cubicBezTo>
                    <a:pt x="2415587" y="657216"/>
                    <a:pt x="2409428" y="659767"/>
                    <a:pt x="2403006" y="659767"/>
                  </a:cubicBezTo>
                  <a:lnTo>
                    <a:pt x="24214" y="659767"/>
                  </a:lnTo>
                  <a:cubicBezTo>
                    <a:pt x="17792" y="659767"/>
                    <a:pt x="11633" y="657216"/>
                    <a:pt x="7092" y="652675"/>
                  </a:cubicBezTo>
                  <a:cubicBezTo>
                    <a:pt x="2551" y="648134"/>
                    <a:pt x="0" y="641976"/>
                    <a:pt x="0" y="635554"/>
                  </a:cubicBezTo>
                  <a:lnTo>
                    <a:pt x="0" y="24214"/>
                  </a:lnTo>
                  <a:cubicBezTo>
                    <a:pt x="0" y="17792"/>
                    <a:pt x="2551" y="11633"/>
                    <a:pt x="7092" y="7092"/>
                  </a:cubicBezTo>
                  <a:cubicBezTo>
                    <a:pt x="11633" y="2551"/>
                    <a:pt x="17792" y="0"/>
                    <a:pt x="24214" y="0"/>
                  </a:cubicBezTo>
                  <a:close/>
                </a:path>
              </a:pathLst>
            </a:custGeom>
            <a:blipFill>
              <a:blip r:embed="rId2"/>
              <a:stretch>
                <a:fillRect l="0" t="-71738" r="0" b="-71738"/>
              </a:stretch>
            </a:blipFill>
            <a:ln w="228600" cap="rnd">
              <a:gradFill>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a:prstDash val="solid"/>
              <a:round/>
            </a:ln>
          </p:spPr>
        </p:sp>
      </p:grpSp>
      <p:sp>
        <p:nvSpPr>
          <p:cNvPr name="TextBox 11" id="11"/>
          <p:cNvSpPr txBox="true"/>
          <p:nvPr/>
        </p:nvSpPr>
        <p:spPr>
          <a:xfrm rot="0">
            <a:off x="2314073" y="6818841"/>
            <a:ext cx="13659855" cy="1931415"/>
          </a:xfrm>
          <a:prstGeom prst="rect">
            <a:avLst/>
          </a:prstGeom>
        </p:spPr>
        <p:txBody>
          <a:bodyPr anchor="t" rtlCol="false" tIns="0" lIns="0" bIns="0" rIns="0">
            <a:spAutoFit/>
          </a:bodyPr>
          <a:lstStyle/>
          <a:p>
            <a:pPr algn="ctr">
              <a:lnSpc>
                <a:spcPts val="12931"/>
              </a:lnSpc>
            </a:pPr>
            <a:r>
              <a:rPr lang="en-US" b="true" sz="12199" spc="-780">
                <a:solidFill>
                  <a:srgbClr val="FFFFFF"/>
                </a:solidFill>
                <a:latin typeface="Times New Roman MT Bold"/>
                <a:ea typeface="Times New Roman MT Bold"/>
                <a:cs typeface="Times New Roman MT Bold"/>
                <a:sym typeface="Times New Roman MT Bold"/>
              </a:rPr>
              <a:t>Behind the Scenes</a:t>
            </a:r>
          </a:p>
        </p:txBody>
      </p:sp>
      <p:grpSp>
        <p:nvGrpSpPr>
          <p:cNvPr name="Group 12" id="12"/>
          <p:cNvGrpSpPr/>
          <p:nvPr/>
        </p:nvGrpSpPr>
        <p:grpSpPr>
          <a:xfrm rot="0">
            <a:off x="1310528" y="2052296"/>
            <a:ext cx="15666944" cy="4258592"/>
            <a:chOff x="0" y="0"/>
            <a:chExt cx="2427220" cy="659767"/>
          </a:xfrm>
        </p:grpSpPr>
        <p:sp>
          <p:nvSpPr>
            <p:cNvPr name="Freeform 13" id="13"/>
            <p:cNvSpPr/>
            <p:nvPr/>
          </p:nvSpPr>
          <p:spPr>
            <a:xfrm flipH="false" flipV="false" rot="0">
              <a:off x="0" y="0"/>
              <a:ext cx="2427220" cy="659767"/>
            </a:xfrm>
            <a:custGeom>
              <a:avLst/>
              <a:gdLst/>
              <a:ahLst/>
              <a:cxnLst/>
              <a:rect r="r" b="b" t="t" l="l"/>
              <a:pathLst>
                <a:path h="659767" w="2427220">
                  <a:moveTo>
                    <a:pt x="24214" y="0"/>
                  </a:moveTo>
                  <a:lnTo>
                    <a:pt x="2403006" y="0"/>
                  </a:lnTo>
                  <a:cubicBezTo>
                    <a:pt x="2416379" y="0"/>
                    <a:pt x="2427220" y="10841"/>
                    <a:pt x="2427220" y="24214"/>
                  </a:cubicBezTo>
                  <a:lnTo>
                    <a:pt x="2427220" y="635554"/>
                  </a:lnTo>
                  <a:cubicBezTo>
                    <a:pt x="2427220" y="641976"/>
                    <a:pt x="2424669" y="648134"/>
                    <a:pt x="2420128" y="652675"/>
                  </a:cubicBezTo>
                  <a:cubicBezTo>
                    <a:pt x="2415587" y="657216"/>
                    <a:pt x="2409428" y="659767"/>
                    <a:pt x="2403006" y="659767"/>
                  </a:cubicBezTo>
                  <a:lnTo>
                    <a:pt x="24214" y="659767"/>
                  </a:lnTo>
                  <a:cubicBezTo>
                    <a:pt x="17792" y="659767"/>
                    <a:pt x="11633" y="657216"/>
                    <a:pt x="7092" y="652675"/>
                  </a:cubicBezTo>
                  <a:cubicBezTo>
                    <a:pt x="2551" y="648134"/>
                    <a:pt x="0" y="641976"/>
                    <a:pt x="0" y="635554"/>
                  </a:cubicBezTo>
                  <a:lnTo>
                    <a:pt x="0" y="24214"/>
                  </a:lnTo>
                  <a:cubicBezTo>
                    <a:pt x="0" y="17792"/>
                    <a:pt x="2551" y="11633"/>
                    <a:pt x="7092" y="7092"/>
                  </a:cubicBezTo>
                  <a:cubicBezTo>
                    <a:pt x="11633" y="2551"/>
                    <a:pt x="17792" y="0"/>
                    <a:pt x="24214" y="0"/>
                  </a:cubicBezTo>
                  <a:close/>
                </a:path>
              </a:pathLst>
            </a:custGeom>
            <a:blipFill>
              <a:blip r:embed="rId3"/>
              <a:stretch>
                <a:fillRect l="0" t="-5124" r="0" b="-131991"/>
              </a:stretch>
            </a:blipFill>
            <a:ln w="228600" cap="rnd">
              <a:gradFill>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a:prstDash val="solid"/>
              <a:round/>
            </a:ln>
          </p:spPr>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1029744"/>
            <a:ext cx="17938339" cy="8177128"/>
            <a:chOff x="0" y="0"/>
            <a:chExt cx="6898597" cy="3144701"/>
          </a:xfrm>
        </p:grpSpPr>
        <p:sp>
          <p:nvSpPr>
            <p:cNvPr name="Freeform 4" id="4"/>
            <p:cNvSpPr/>
            <p:nvPr/>
          </p:nvSpPr>
          <p:spPr>
            <a:xfrm flipH="false" flipV="false" rot="0">
              <a:off x="0" y="0"/>
              <a:ext cx="6898597" cy="3144701"/>
            </a:xfrm>
            <a:custGeom>
              <a:avLst/>
              <a:gdLst/>
              <a:ahLst/>
              <a:cxnLst/>
              <a:rect r="r" b="b" t="t" l="l"/>
              <a:pathLst>
                <a:path h="3144701" w="6898597">
                  <a:moveTo>
                    <a:pt x="0" y="0"/>
                  </a:moveTo>
                  <a:lnTo>
                    <a:pt x="6898597" y="0"/>
                  </a:lnTo>
                  <a:lnTo>
                    <a:pt x="6898597" y="3144701"/>
                  </a:lnTo>
                  <a:lnTo>
                    <a:pt x="0" y="3144701"/>
                  </a:lnTo>
                  <a:close/>
                </a:path>
              </a:pathLst>
            </a:custGeom>
            <a:gradFill rotWithShape="true">
              <a:gsLst>
                <a:gs pos="0">
                  <a:srgbClr val="0B0089">
                    <a:alpha val="91000"/>
                  </a:srgbClr>
                </a:gs>
                <a:gs pos="100000">
                  <a:srgbClr val="4909A6">
                    <a:alpha val="91000"/>
                  </a:srgbClr>
                </a:gs>
              </a:gsLst>
              <a:lin ang="2700000"/>
            </a:gradFill>
          </p:spPr>
        </p:sp>
        <p:sp>
          <p:nvSpPr>
            <p:cNvPr name="TextBox 5" id="5"/>
            <p:cNvSpPr txBox="true"/>
            <p:nvPr/>
          </p:nvSpPr>
          <p:spPr>
            <a:xfrm>
              <a:off x="0" y="-76200"/>
              <a:ext cx="6898597" cy="3220901"/>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true" flipV="false" rot="0">
            <a:off x="7183446" y="4626261"/>
            <a:ext cx="11104554" cy="6200043"/>
          </a:xfrm>
          <a:custGeom>
            <a:avLst/>
            <a:gdLst/>
            <a:ahLst/>
            <a:cxnLst/>
            <a:rect r="r" b="b" t="t" l="l"/>
            <a:pathLst>
              <a:path h="6200043" w="11104554">
                <a:moveTo>
                  <a:pt x="11104554" y="0"/>
                </a:moveTo>
                <a:lnTo>
                  <a:pt x="0" y="0"/>
                </a:lnTo>
                <a:lnTo>
                  <a:pt x="0" y="6200042"/>
                </a:lnTo>
                <a:lnTo>
                  <a:pt x="11104554" y="6200042"/>
                </a:lnTo>
                <a:lnTo>
                  <a:pt x="11104554" y="0"/>
                </a:lnTo>
                <a:close/>
              </a:path>
            </a:pathLst>
          </a:custGeom>
          <a:blipFill>
            <a:blip r:embed="rId3">
              <a:alphaModFix amt="30000"/>
            </a:blip>
            <a:stretch>
              <a:fillRect l="0" t="0" r="0" b="0"/>
            </a:stretch>
          </a:blipFill>
        </p:spPr>
      </p:sp>
      <p:sp>
        <p:nvSpPr>
          <p:cNvPr name="Freeform 7" id="7"/>
          <p:cNvSpPr/>
          <p:nvPr/>
        </p:nvSpPr>
        <p:spPr>
          <a:xfrm flipH="false" flipV="false" rot="0">
            <a:off x="-1783926" y="8659799"/>
            <a:ext cx="7315200" cy="2433967"/>
          </a:xfrm>
          <a:custGeom>
            <a:avLst/>
            <a:gdLst/>
            <a:ahLst/>
            <a:cxnLst/>
            <a:rect r="r" b="b" t="t" l="l"/>
            <a:pathLst>
              <a:path h="2433967" w="7315200">
                <a:moveTo>
                  <a:pt x="0" y="0"/>
                </a:moveTo>
                <a:lnTo>
                  <a:pt x="7315200" y="0"/>
                </a:lnTo>
                <a:lnTo>
                  <a:pt x="7315200" y="2433967"/>
                </a:lnTo>
                <a:lnTo>
                  <a:pt x="0" y="243396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11633443" y="1888964"/>
            <a:ext cx="5931031" cy="6001038"/>
          </a:xfrm>
          <a:custGeom>
            <a:avLst/>
            <a:gdLst/>
            <a:ahLst/>
            <a:cxnLst/>
            <a:rect r="r" b="b" t="t" l="l"/>
            <a:pathLst>
              <a:path h="6001038" w="5931031">
                <a:moveTo>
                  <a:pt x="0" y="0"/>
                </a:moveTo>
                <a:lnTo>
                  <a:pt x="5931031" y="0"/>
                </a:lnTo>
                <a:lnTo>
                  <a:pt x="5931031" y="6001038"/>
                </a:lnTo>
                <a:lnTo>
                  <a:pt x="0" y="6001038"/>
                </a:lnTo>
                <a:lnTo>
                  <a:pt x="0" y="0"/>
                </a:lnTo>
                <a:close/>
              </a:path>
            </a:pathLst>
          </a:custGeom>
          <a:blipFill>
            <a:blip r:embed="rId6"/>
            <a:stretch>
              <a:fillRect l="0" t="-6863" r="0" b="0"/>
            </a:stretch>
          </a:blipFill>
          <a:ln cap="rnd">
            <a:noFill/>
            <a:prstDash val="dash"/>
            <a:round/>
          </a:ln>
        </p:spPr>
      </p:sp>
      <p:sp>
        <p:nvSpPr>
          <p:cNvPr name="TextBox 9" id="9"/>
          <p:cNvSpPr txBox="true"/>
          <p:nvPr/>
        </p:nvSpPr>
        <p:spPr>
          <a:xfrm rot="0">
            <a:off x="477825" y="2162875"/>
            <a:ext cx="10693018" cy="1384474"/>
          </a:xfrm>
          <a:prstGeom prst="rect">
            <a:avLst/>
          </a:prstGeom>
        </p:spPr>
        <p:txBody>
          <a:bodyPr anchor="t" rtlCol="false" tIns="0" lIns="0" bIns="0" rIns="0">
            <a:spAutoFit/>
          </a:bodyPr>
          <a:lstStyle/>
          <a:p>
            <a:pPr algn="l">
              <a:lnSpc>
                <a:spcPts val="9285"/>
              </a:lnSpc>
            </a:pPr>
            <a:r>
              <a:rPr lang="en-US" sz="8759" spc="-560" b="true">
                <a:solidFill>
                  <a:srgbClr val="FFFFFF"/>
                </a:solidFill>
                <a:latin typeface="Times New Roman MT Bold"/>
                <a:ea typeface="Times New Roman MT Bold"/>
                <a:cs typeface="Times New Roman MT Bold"/>
                <a:sym typeface="Times New Roman MT Bold"/>
              </a:rPr>
              <a:t>What Is Brain cancer?</a:t>
            </a:r>
          </a:p>
        </p:txBody>
      </p:sp>
      <p:sp>
        <p:nvSpPr>
          <p:cNvPr name="TextBox 10" id="10"/>
          <p:cNvSpPr txBox="true"/>
          <p:nvPr/>
        </p:nvSpPr>
        <p:spPr>
          <a:xfrm rot="0">
            <a:off x="409834" y="3864000"/>
            <a:ext cx="10761009" cy="4795800"/>
          </a:xfrm>
          <a:prstGeom prst="rect">
            <a:avLst/>
          </a:prstGeom>
        </p:spPr>
        <p:txBody>
          <a:bodyPr anchor="t" rtlCol="false" tIns="0" lIns="0" bIns="0" rIns="0">
            <a:spAutoFit/>
          </a:bodyPr>
          <a:lstStyle/>
          <a:p>
            <a:pPr algn="just">
              <a:lnSpc>
                <a:spcPts val="4694"/>
              </a:lnSpc>
            </a:pPr>
            <a:r>
              <a:rPr lang="en-US" sz="3755" spc="56">
                <a:solidFill>
                  <a:srgbClr val="FFFFFF"/>
                </a:solidFill>
                <a:latin typeface="Times New Roman MT"/>
                <a:ea typeface="Times New Roman MT"/>
                <a:cs typeface="Times New Roman MT"/>
                <a:sym typeface="Times New Roman MT"/>
              </a:rPr>
              <a:t>Brain cancer occurs when certain brain cells grow uncontrollably, forming lumps (tumors) that can interfere with normal brain function. Understanding the specific type of tumor is crucial for doctors to accurately diagnose the condition and choose the most effective treatment plan</a:t>
            </a:r>
          </a:p>
          <a:p>
            <a:pPr algn="l">
              <a:lnSpc>
                <a:spcPts val="4694"/>
              </a:lnSpc>
            </a:pPr>
          </a:p>
          <a:p>
            <a:pPr algn="l">
              <a:lnSpc>
                <a:spcPts val="4694"/>
              </a:lnSpc>
            </a:pPr>
          </a:p>
        </p:txBody>
      </p:sp>
      <p:sp>
        <p:nvSpPr>
          <p:cNvPr name="TextBox 11" id="11"/>
          <p:cNvSpPr txBox="true"/>
          <p:nvPr/>
        </p:nvSpPr>
        <p:spPr>
          <a:xfrm rot="0">
            <a:off x="12449232" y="8043570"/>
            <a:ext cx="4810068" cy="616230"/>
          </a:xfrm>
          <a:prstGeom prst="rect">
            <a:avLst/>
          </a:prstGeom>
        </p:spPr>
        <p:txBody>
          <a:bodyPr anchor="t" rtlCol="false" tIns="0" lIns="0" bIns="0" rIns="0">
            <a:spAutoFit/>
          </a:bodyPr>
          <a:lstStyle/>
          <a:p>
            <a:pPr algn="just">
              <a:lnSpc>
                <a:spcPts val="4319"/>
              </a:lnSpc>
            </a:pPr>
            <a:r>
              <a:rPr lang="en-US" sz="3455" spc="51">
                <a:solidFill>
                  <a:srgbClr val="FFFFFF"/>
                </a:solidFill>
                <a:latin typeface="Times New Roman MT"/>
                <a:ea typeface="Times New Roman MT"/>
                <a:cs typeface="Times New Roman MT"/>
                <a:sym typeface="Times New Roman MT"/>
              </a:rPr>
              <a:t>Figher 1 :Brain Tumor</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200025"/>
              <a:ext cx="4816593" cy="2909358"/>
            </a:xfrm>
            <a:prstGeom prst="rect">
              <a:avLst/>
            </a:prstGeom>
          </p:spPr>
          <p:txBody>
            <a:bodyPr anchor="ctr" rtlCol="false" tIns="50800" lIns="50800" bIns="50800" rIns="50800"/>
            <a:lstStyle/>
            <a:p>
              <a:pPr algn="ctr">
                <a:lnSpc>
                  <a:spcPts val="7279"/>
                </a:lnSpc>
              </a:pPr>
              <a:r>
                <a:rPr lang="en-US" sz="5199" b="true">
                  <a:solidFill>
                    <a:srgbClr val="FFFFFF">
                      <a:alpha val="90980"/>
                    </a:srgbClr>
                  </a:solidFill>
                  <a:latin typeface="Times New Roman MT Bold"/>
                  <a:ea typeface="Times New Roman MT Bold"/>
                  <a:cs typeface="Times New Roman MT Bold"/>
                  <a:sym typeface="Times New Roman MT Bold"/>
                </a:rPr>
                <a:t>XGBoost</a:t>
              </a: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grpSp>
        <p:nvGrpSpPr>
          <p:cNvPr name="Group 9" id="9"/>
          <p:cNvGrpSpPr/>
          <p:nvPr/>
        </p:nvGrpSpPr>
        <p:grpSpPr>
          <a:xfrm rot="0">
            <a:off x="1310528" y="2146808"/>
            <a:ext cx="15666944" cy="4258592"/>
            <a:chOff x="0" y="0"/>
            <a:chExt cx="2427220" cy="659767"/>
          </a:xfrm>
        </p:grpSpPr>
        <p:sp>
          <p:nvSpPr>
            <p:cNvPr name="Freeform 10" id="10"/>
            <p:cNvSpPr/>
            <p:nvPr/>
          </p:nvSpPr>
          <p:spPr>
            <a:xfrm flipH="false" flipV="false" rot="0">
              <a:off x="0" y="0"/>
              <a:ext cx="2427220" cy="659767"/>
            </a:xfrm>
            <a:custGeom>
              <a:avLst/>
              <a:gdLst/>
              <a:ahLst/>
              <a:cxnLst/>
              <a:rect r="r" b="b" t="t" l="l"/>
              <a:pathLst>
                <a:path h="659767" w="2427220">
                  <a:moveTo>
                    <a:pt x="24214" y="0"/>
                  </a:moveTo>
                  <a:lnTo>
                    <a:pt x="2403006" y="0"/>
                  </a:lnTo>
                  <a:cubicBezTo>
                    <a:pt x="2416379" y="0"/>
                    <a:pt x="2427220" y="10841"/>
                    <a:pt x="2427220" y="24214"/>
                  </a:cubicBezTo>
                  <a:lnTo>
                    <a:pt x="2427220" y="635554"/>
                  </a:lnTo>
                  <a:cubicBezTo>
                    <a:pt x="2427220" y="641976"/>
                    <a:pt x="2424669" y="648134"/>
                    <a:pt x="2420128" y="652675"/>
                  </a:cubicBezTo>
                  <a:cubicBezTo>
                    <a:pt x="2415587" y="657216"/>
                    <a:pt x="2409428" y="659767"/>
                    <a:pt x="2403006" y="659767"/>
                  </a:cubicBezTo>
                  <a:lnTo>
                    <a:pt x="24214" y="659767"/>
                  </a:lnTo>
                  <a:cubicBezTo>
                    <a:pt x="17792" y="659767"/>
                    <a:pt x="11633" y="657216"/>
                    <a:pt x="7092" y="652675"/>
                  </a:cubicBezTo>
                  <a:cubicBezTo>
                    <a:pt x="2551" y="648134"/>
                    <a:pt x="0" y="641976"/>
                    <a:pt x="0" y="635554"/>
                  </a:cubicBezTo>
                  <a:lnTo>
                    <a:pt x="0" y="24214"/>
                  </a:lnTo>
                  <a:cubicBezTo>
                    <a:pt x="0" y="17792"/>
                    <a:pt x="2551" y="11633"/>
                    <a:pt x="7092" y="7092"/>
                  </a:cubicBezTo>
                  <a:cubicBezTo>
                    <a:pt x="11633" y="2551"/>
                    <a:pt x="17792" y="0"/>
                    <a:pt x="24214" y="0"/>
                  </a:cubicBezTo>
                  <a:close/>
                </a:path>
              </a:pathLst>
            </a:custGeom>
            <a:blipFill>
              <a:blip r:embed="rId3"/>
              <a:stretch>
                <a:fillRect l="0" t="-5124" r="0" b="-131991"/>
              </a:stretch>
            </a:blipFill>
            <a:ln w="228600" cap="rnd">
              <a:gradFill>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a:prstDash val="solid"/>
              <a:round/>
            </a:ln>
          </p:spPr>
        </p:sp>
      </p:grpSp>
      <p:sp>
        <p:nvSpPr>
          <p:cNvPr name="TextBox 11" id="11"/>
          <p:cNvSpPr txBox="true"/>
          <p:nvPr/>
        </p:nvSpPr>
        <p:spPr>
          <a:xfrm rot="0">
            <a:off x="6582248" y="6359570"/>
            <a:ext cx="4656104" cy="1544320"/>
          </a:xfrm>
          <a:prstGeom prst="rect">
            <a:avLst/>
          </a:prstGeom>
        </p:spPr>
        <p:txBody>
          <a:bodyPr anchor="t" rtlCol="false" tIns="0" lIns="0" bIns="0" rIns="0">
            <a:spAutoFit/>
          </a:bodyPr>
          <a:lstStyle/>
          <a:p>
            <a:pPr algn="l">
              <a:lnSpc>
                <a:spcPts val="10999"/>
              </a:lnSpc>
            </a:pPr>
            <a:r>
              <a:rPr lang="en-US" sz="8799" spc="131" b="true">
                <a:solidFill>
                  <a:srgbClr val="FFFFFF"/>
                </a:solidFill>
                <a:latin typeface="Times New Roman MT Bold"/>
                <a:ea typeface="Times New Roman MT Bold"/>
                <a:cs typeface="Times New Roman MT Bold"/>
                <a:sym typeface="Times New Roman MT Bold"/>
              </a:rPr>
              <a:t>XGBoost</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100000">
                  <a:srgbClr val="4909A6">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83908" y="829253"/>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sp>
        <p:nvSpPr>
          <p:cNvPr name="Freeform 9" id="9"/>
          <p:cNvSpPr/>
          <p:nvPr/>
        </p:nvSpPr>
        <p:spPr>
          <a:xfrm flipH="true" flipV="false" rot="0">
            <a:off x="12003307" y="8041317"/>
            <a:ext cx="7315200" cy="2433967"/>
          </a:xfrm>
          <a:custGeom>
            <a:avLst/>
            <a:gdLst/>
            <a:ahLst/>
            <a:cxnLst/>
            <a:rect r="r" b="b" t="t" l="l"/>
            <a:pathLst>
              <a:path h="2433967" w="7315200">
                <a:moveTo>
                  <a:pt x="7315200" y="0"/>
                </a:moveTo>
                <a:lnTo>
                  <a:pt x="0" y="0"/>
                </a:lnTo>
                <a:lnTo>
                  <a:pt x="0" y="2433966"/>
                </a:lnTo>
                <a:lnTo>
                  <a:pt x="7315200" y="2433966"/>
                </a:lnTo>
                <a:lnTo>
                  <a:pt x="731520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0" id="10"/>
          <p:cNvSpPr txBox="true"/>
          <p:nvPr/>
        </p:nvSpPr>
        <p:spPr>
          <a:xfrm rot="0">
            <a:off x="378724" y="2116786"/>
            <a:ext cx="17530552" cy="4745355"/>
          </a:xfrm>
          <a:prstGeom prst="rect">
            <a:avLst/>
          </a:prstGeom>
        </p:spPr>
        <p:txBody>
          <a:bodyPr anchor="t" rtlCol="false" tIns="0" lIns="0" bIns="0" rIns="0">
            <a:spAutoFit/>
          </a:bodyPr>
          <a:lstStyle/>
          <a:p>
            <a:pPr algn="just">
              <a:lnSpc>
                <a:spcPts val="5250"/>
              </a:lnSpc>
            </a:pPr>
            <a:r>
              <a:rPr lang="en-US" b="true" sz="4200" spc="63">
                <a:solidFill>
                  <a:srgbClr val="FFFFFF"/>
                </a:solidFill>
                <a:latin typeface="Times New Roman MT Bold"/>
                <a:ea typeface="Times New Roman MT Bold"/>
                <a:cs typeface="Times New Roman MT Bold"/>
                <a:sym typeface="Times New Roman MT Bold"/>
              </a:rPr>
              <a:t>XGBoost</a:t>
            </a:r>
            <a:r>
              <a:rPr lang="en-US" sz="4200" spc="63">
                <a:solidFill>
                  <a:srgbClr val="FFFFFF"/>
                </a:solidFill>
                <a:latin typeface="Times New Roman MT"/>
                <a:ea typeface="Times New Roman MT"/>
                <a:cs typeface="Times New Roman MT"/>
                <a:sym typeface="Times New Roman MT"/>
              </a:rPr>
              <a:t> stands for </a:t>
            </a:r>
            <a:r>
              <a:rPr lang="en-US" b="true" sz="4200" spc="63">
                <a:solidFill>
                  <a:srgbClr val="FFFFFF"/>
                </a:solidFill>
                <a:latin typeface="Times New Roman MT Bold"/>
                <a:ea typeface="Times New Roman MT Bold"/>
                <a:cs typeface="Times New Roman MT Bold"/>
                <a:sym typeface="Times New Roman MT Bold"/>
              </a:rPr>
              <a:t>Extreme Gradient Boosting</a:t>
            </a:r>
            <a:r>
              <a:rPr lang="en-US" sz="4200" spc="63">
                <a:solidFill>
                  <a:srgbClr val="FFFFFF"/>
                </a:solidFill>
                <a:latin typeface="Times New Roman MT"/>
                <a:ea typeface="Times New Roman MT"/>
                <a:cs typeface="Times New Roman MT"/>
                <a:sym typeface="Times New Roman MT"/>
              </a:rPr>
              <a:t>, an optimized implementation of the </a:t>
            </a:r>
            <a:r>
              <a:rPr lang="en-US" b="true" sz="4200" spc="63">
                <a:solidFill>
                  <a:srgbClr val="FFFFFF"/>
                </a:solidFill>
                <a:latin typeface="Times New Roman MT Bold"/>
                <a:ea typeface="Times New Roman MT Bold"/>
                <a:cs typeface="Times New Roman MT Bold"/>
                <a:sym typeface="Times New Roman MT Bold"/>
              </a:rPr>
              <a:t>Gradient Boosted Decision Trees (GBDT)</a:t>
            </a:r>
            <a:r>
              <a:rPr lang="en-US" sz="4200" spc="63">
                <a:solidFill>
                  <a:srgbClr val="FFFFFF"/>
                </a:solidFill>
                <a:latin typeface="Times New Roman MT"/>
                <a:ea typeface="Times New Roman MT"/>
                <a:cs typeface="Times New Roman MT"/>
                <a:sym typeface="Times New Roman MT"/>
              </a:rPr>
              <a:t> algorithm.</a:t>
            </a:r>
          </a:p>
          <a:p>
            <a:pPr algn="just">
              <a:lnSpc>
                <a:spcPts val="5250"/>
              </a:lnSpc>
            </a:pPr>
            <a:r>
              <a:rPr lang="en-US" sz="4200" spc="63">
                <a:solidFill>
                  <a:srgbClr val="FFFFFF"/>
                </a:solidFill>
                <a:latin typeface="Times New Roman MT"/>
                <a:ea typeface="Times New Roman MT"/>
                <a:cs typeface="Times New Roman MT"/>
                <a:sym typeface="Times New Roman MT"/>
              </a:rPr>
              <a:t>It is one of the most powerful and popular machine learning models for structured or tabular data, known for its high predictive performance and speed.</a:t>
            </a:r>
          </a:p>
          <a:p>
            <a:pPr algn="just">
              <a:lnSpc>
                <a:spcPts val="5250"/>
              </a:lnSpc>
            </a:pPr>
          </a:p>
          <a:p>
            <a:pPr algn="just">
              <a:lnSpc>
                <a:spcPts val="5250"/>
              </a:lnSpc>
            </a:pPr>
          </a:p>
        </p:txBody>
      </p:sp>
      <p:sp>
        <p:nvSpPr>
          <p:cNvPr name="TextBox 11" id="11"/>
          <p:cNvSpPr txBox="true"/>
          <p:nvPr/>
        </p:nvSpPr>
        <p:spPr>
          <a:xfrm rot="0">
            <a:off x="683908" y="354778"/>
            <a:ext cx="8558090" cy="1544320"/>
          </a:xfrm>
          <a:prstGeom prst="rect">
            <a:avLst/>
          </a:prstGeom>
        </p:spPr>
        <p:txBody>
          <a:bodyPr anchor="t" rtlCol="false" tIns="0" lIns="0" bIns="0" rIns="0">
            <a:spAutoFit/>
          </a:bodyPr>
          <a:lstStyle/>
          <a:p>
            <a:pPr algn="l">
              <a:lnSpc>
                <a:spcPts val="10999"/>
              </a:lnSpc>
            </a:pPr>
            <a:r>
              <a:rPr lang="en-US" sz="8799" spc="131" b="true">
                <a:solidFill>
                  <a:srgbClr val="FFFFFF"/>
                </a:solidFill>
                <a:latin typeface="Times New Roman MT Bold"/>
                <a:ea typeface="Times New Roman MT Bold"/>
                <a:cs typeface="Times New Roman MT Bold"/>
                <a:sym typeface="Times New Roman MT Bold"/>
              </a:rPr>
              <a:t>XGBoost</a:t>
            </a:r>
          </a:p>
        </p:txBody>
      </p:sp>
      <p:sp>
        <p:nvSpPr>
          <p:cNvPr name="Freeform 12" id="12"/>
          <p:cNvSpPr/>
          <p:nvPr/>
        </p:nvSpPr>
        <p:spPr>
          <a:xfrm flipH="false" flipV="false" rot="0">
            <a:off x="4302867" y="5486943"/>
            <a:ext cx="10342135" cy="4444544"/>
          </a:xfrm>
          <a:custGeom>
            <a:avLst/>
            <a:gdLst/>
            <a:ahLst/>
            <a:cxnLst/>
            <a:rect r="r" b="b" t="t" l="l"/>
            <a:pathLst>
              <a:path h="4444544" w="10342135">
                <a:moveTo>
                  <a:pt x="0" y="0"/>
                </a:moveTo>
                <a:lnTo>
                  <a:pt x="10342135" y="0"/>
                </a:lnTo>
                <a:lnTo>
                  <a:pt x="10342135" y="4444544"/>
                </a:lnTo>
                <a:lnTo>
                  <a:pt x="0" y="4444544"/>
                </a:lnTo>
                <a:lnTo>
                  <a:pt x="0" y="0"/>
                </a:lnTo>
                <a:close/>
              </a:path>
            </a:pathLst>
          </a:custGeom>
          <a:blipFill>
            <a:blip r:embed="rId5"/>
            <a:stretch>
              <a:fillRect l="0" t="-21067" r="0" b="-9822"/>
            </a:stretch>
          </a:blipFill>
        </p:spPr>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100000">
                  <a:srgbClr val="4909A6">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sp>
        <p:nvSpPr>
          <p:cNvPr name="Freeform 9" id="9"/>
          <p:cNvSpPr/>
          <p:nvPr/>
        </p:nvSpPr>
        <p:spPr>
          <a:xfrm flipH="false" flipV="false" rot="-5400000">
            <a:off x="13078245" y="2107246"/>
            <a:ext cx="3685413" cy="3685413"/>
          </a:xfrm>
          <a:custGeom>
            <a:avLst/>
            <a:gdLst/>
            <a:ahLst/>
            <a:cxnLst/>
            <a:rect r="r" b="b" t="t" l="l"/>
            <a:pathLst>
              <a:path h="3685413" w="3685413">
                <a:moveTo>
                  <a:pt x="0" y="0"/>
                </a:moveTo>
                <a:lnTo>
                  <a:pt x="3685414" y="0"/>
                </a:lnTo>
                <a:lnTo>
                  <a:pt x="3685414" y="3685413"/>
                </a:lnTo>
                <a:lnTo>
                  <a:pt x="0" y="368541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true" flipV="false" rot="0">
            <a:off x="12003307" y="8041317"/>
            <a:ext cx="7315200" cy="2433967"/>
          </a:xfrm>
          <a:custGeom>
            <a:avLst/>
            <a:gdLst/>
            <a:ahLst/>
            <a:cxnLst/>
            <a:rect r="r" b="b" t="t" l="l"/>
            <a:pathLst>
              <a:path h="2433967" w="7315200">
                <a:moveTo>
                  <a:pt x="7315200" y="0"/>
                </a:moveTo>
                <a:lnTo>
                  <a:pt x="0" y="0"/>
                </a:lnTo>
                <a:lnTo>
                  <a:pt x="0" y="2433966"/>
                </a:lnTo>
                <a:lnTo>
                  <a:pt x="7315200" y="2433966"/>
                </a:lnTo>
                <a:lnTo>
                  <a:pt x="731520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683908" y="1642110"/>
            <a:ext cx="15885808" cy="6471602"/>
          </a:xfrm>
          <a:prstGeom prst="rect">
            <a:avLst/>
          </a:prstGeom>
        </p:spPr>
        <p:txBody>
          <a:bodyPr anchor="t" rtlCol="false" tIns="0" lIns="0" bIns="0" rIns="0">
            <a:spAutoFit/>
          </a:bodyPr>
          <a:lstStyle/>
          <a:p>
            <a:pPr algn="l">
              <a:lnSpc>
                <a:spcPts val="4500"/>
              </a:lnSpc>
            </a:pPr>
          </a:p>
          <a:p>
            <a:pPr algn="l" marL="885191" indent="-442595" lvl="1">
              <a:lnSpc>
                <a:spcPts val="5125"/>
              </a:lnSpc>
              <a:buAutoNum type="arabicPeriod" startAt="1"/>
            </a:pPr>
            <a:r>
              <a:rPr lang="en-US" b="true" sz="4100" spc="61">
                <a:solidFill>
                  <a:srgbClr val="FFFFFF"/>
                </a:solidFill>
                <a:latin typeface="Times New Roman MT Bold"/>
                <a:ea typeface="Times New Roman MT Bold"/>
                <a:cs typeface="Times New Roman MT Bold"/>
                <a:sym typeface="Times New Roman MT Bold"/>
              </a:rPr>
              <a:t>Train first tree</a:t>
            </a:r>
            <a:r>
              <a:rPr lang="en-US" sz="4100" spc="61">
                <a:solidFill>
                  <a:srgbClr val="FFFFFF"/>
                </a:solidFill>
                <a:latin typeface="Times New Roman MT"/>
                <a:ea typeface="Times New Roman MT"/>
                <a:cs typeface="Times New Roman MT"/>
                <a:sym typeface="Times New Roman MT"/>
              </a:rPr>
              <a:t> → makes initial predictions.</a:t>
            </a:r>
          </a:p>
          <a:p>
            <a:pPr algn="l" marL="885191" indent="-442595" lvl="1">
              <a:lnSpc>
                <a:spcPts val="5125"/>
              </a:lnSpc>
              <a:buAutoNum type="arabicPeriod" startAt="1"/>
            </a:pPr>
            <a:r>
              <a:rPr lang="en-US" b="true" sz="4100" spc="61">
                <a:solidFill>
                  <a:srgbClr val="FFFFFF"/>
                </a:solidFill>
                <a:latin typeface="Times New Roman MT Bold"/>
                <a:ea typeface="Times New Roman MT Bold"/>
                <a:cs typeface="Times New Roman MT Bold"/>
                <a:sym typeface="Times New Roman MT Bold"/>
              </a:rPr>
              <a:t>Calculate errors</a:t>
            </a:r>
            <a:r>
              <a:rPr lang="en-US" sz="4100" spc="61">
                <a:solidFill>
                  <a:srgbClr val="FFFFFF"/>
                </a:solidFill>
                <a:latin typeface="Times New Roman MT"/>
                <a:ea typeface="Times New Roman MT"/>
                <a:cs typeface="Times New Roman MT"/>
                <a:sym typeface="Times New Roman MT"/>
              </a:rPr>
              <a:t> → difference between predictions and actual values.</a:t>
            </a:r>
          </a:p>
          <a:p>
            <a:pPr algn="l" marL="885191" indent="-442595" lvl="1">
              <a:lnSpc>
                <a:spcPts val="5125"/>
              </a:lnSpc>
              <a:buAutoNum type="arabicPeriod" startAt="1"/>
            </a:pPr>
            <a:r>
              <a:rPr lang="en-US" b="true" sz="4100" spc="61">
                <a:solidFill>
                  <a:srgbClr val="FFFFFF"/>
                </a:solidFill>
                <a:latin typeface="Times New Roman MT Bold"/>
                <a:ea typeface="Times New Roman MT Bold"/>
                <a:cs typeface="Times New Roman MT Bold"/>
                <a:sym typeface="Times New Roman MT Bold"/>
              </a:rPr>
              <a:t>Train next tree</a:t>
            </a:r>
            <a:r>
              <a:rPr lang="en-US" sz="4100" spc="61">
                <a:solidFill>
                  <a:srgbClr val="FFFFFF"/>
                </a:solidFill>
                <a:latin typeface="Times New Roman MT"/>
                <a:ea typeface="Times New Roman MT"/>
                <a:cs typeface="Times New Roman MT"/>
                <a:sym typeface="Times New Roman MT"/>
              </a:rPr>
              <a:t> → focuses on correcting previous errors.</a:t>
            </a:r>
          </a:p>
          <a:p>
            <a:pPr algn="l" marL="885191" indent="-442595" lvl="1">
              <a:lnSpc>
                <a:spcPts val="5125"/>
              </a:lnSpc>
              <a:buAutoNum type="arabicPeriod" startAt="1"/>
            </a:pPr>
            <a:r>
              <a:rPr lang="en-US" b="true" sz="4100" spc="61">
                <a:solidFill>
                  <a:srgbClr val="FFFFFF"/>
                </a:solidFill>
                <a:latin typeface="Times New Roman MT Bold"/>
                <a:ea typeface="Times New Roman MT Bold"/>
                <a:cs typeface="Times New Roman MT Bold"/>
                <a:sym typeface="Times New Roman MT Bold"/>
              </a:rPr>
              <a:t>Repeat</a:t>
            </a:r>
            <a:r>
              <a:rPr lang="en-US" sz="4100" spc="61">
                <a:solidFill>
                  <a:srgbClr val="FFFFFF"/>
                </a:solidFill>
                <a:latin typeface="Times New Roman MT"/>
                <a:ea typeface="Times New Roman MT"/>
                <a:cs typeface="Times New Roman MT"/>
                <a:sym typeface="Times New Roman MT"/>
              </a:rPr>
              <a:t> → add more trees to fix remaining mistakes.</a:t>
            </a:r>
          </a:p>
          <a:p>
            <a:pPr algn="l" marL="885191" indent="-442595" lvl="1">
              <a:lnSpc>
                <a:spcPts val="5125"/>
              </a:lnSpc>
              <a:buAutoNum type="arabicPeriod" startAt="1"/>
            </a:pPr>
            <a:r>
              <a:rPr lang="en-US" b="true" sz="4100" spc="61">
                <a:solidFill>
                  <a:srgbClr val="FFFFFF"/>
                </a:solidFill>
                <a:latin typeface="Times New Roman MT Bold"/>
                <a:ea typeface="Times New Roman MT Bold"/>
                <a:cs typeface="Times New Roman MT Bold"/>
                <a:sym typeface="Times New Roman MT Bold"/>
              </a:rPr>
              <a:t>Combine predictions</a:t>
            </a:r>
            <a:r>
              <a:rPr lang="en-US" sz="4100" spc="61">
                <a:solidFill>
                  <a:srgbClr val="FFFFFF"/>
                </a:solidFill>
                <a:latin typeface="Times New Roman MT"/>
                <a:ea typeface="Times New Roman MT"/>
                <a:cs typeface="Times New Roman MT"/>
                <a:sym typeface="Times New Roman MT"/>
              </a:rPr>
              <a:t> → sum all trees outputs for final result.</a:t>
            </a:r>
          </a:p>
          <a:p>
            <a:pPr algn="l">
              <a:lnSpc>
                <a:spcPts val="5125"/>
              </a:lnSpc>
            </a:pPr>
          </a:p>
          <a:p>
            <a:pPr algn="l">
              <a:lnSpc>
                <a:spcPts val="5125"/>
              </a:lnSpc>
            </a:pPr>
            <a:r>
              <a:rPr lang="en-US" sz="4100" spc="61">
                <a:solidFill>
                  <a:srgbClr val="FFFFFF"/>
                </a:solidFill>
                <a:latin typeface="Times New Roman MT"/>
                <a:ea typeface="Times New Roman MT"/>
                <a:cs typeface="Times New Roman MT"/>
                <a:sym typeface="Times New Roman MT"/>
              </a:rPr>
              <a:t>It’s basically “each new tree learns from previous mistakes.”</a:t>
            </a:r>
          </a:p>
          <a:p>
            <a:pPr algn="l">
              <a:lnSpc>
                <a:spcPts val="5125"/>
              </a:lnSpc>
            </a:pPr>
          </a:p>
        </p:txBody>
      </p:sp>
      <p:sp>
        <p:nvSpPr>
          <p:cNvPr name="TextBox 12" id="12"/>
          <p:cNvSpPr txBox="true"/>
          <p:nvPr/>
        </p:nvSpPr>
        <p:spPr>
          <a:xfrm rot="0">
            <a:off x="1028700" y="89852"/>
            <a:ext cx="8558090" cy="1544320"/>
          </a:xfrm>
          <a:prstGeom prst="rect">
            <a:avLst/>
          </a:prstGeom>
        </p:spPr>
        <p:txBody>
          <a:bodyPr anchor="t" rtlCol="false" tIns="0" lIns="0" bIns="0" rIns="0">
            <a:spAutoFit/>
          </a:bodyPr>
          <a:lstStyle/>
          <a:p>
            <a:pPr algn="l">
              <a:lnSpc>
                <a:spcPts val="10999"/>
              </a:lnSpc>
            </a:pPr>
            <a:r>
              <a:rPr lang="en-US" sz="8799" spc="131" b="true">
                <a:solidFill>
                  <a:srgbClr val="FFFFFF"/>
                </a:solidFill>
                <a:latin typeface="Times New Roman MT Bold"/>
                <a:ea typeface="Times New Roman MT Bold"/>
                <a:cs typeface="Times New Roman MT Bold"/>
                <a:sym typeface="Times New Roman MT Bold"/>
              </a:rPr>
              <a:t>How It Works</a:t>
            </a:r>
          </a:p>
        </p:txBody>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09702" y="129537"/>
            <a:ext cx="10052372" cy="7445057"/>
          </a:xfrm>
          <a:prstGeom prst="rect">
            <a:avLst/>
          </a:prstGeom>
        </p:spPr>
        <p:txBody>
          <a:bodyPr anchor="t" rtlCol="false" tIns="0" lIns="0" bIns="0" rIns="0">
            <a:spAutoFit/>
          </a:bodyPr>
          <a:lstStyle/>
          <a:p>
            <a:pPr algn="l">
              <a:lnSpc>
                <a:spcPts val="8125"/>
              </a:lnSpc>
            </a:pPr>
            <a:r>
              <a:rPr lang="en-US" b="true" sz="6500" spc="97">
                <a:solidFill>
                  <a:srgbClr val="0E0E0E"/>
                </a:solidFill>
                <a:latin typeface="Times New Roman MT Bold"/>
                <a:ea typeface="Times New Roman MT Bold"/>
                <a:cs typeface="Times New Roman MT Bold"/>
                <a:sym typeface="Times New Roman MT Bold"/>
              </a:rPr>
              <a:t>Mathematical Formula </a:t>
            </a:r>
          </a:p>
          <a:p>
            <a:pPr algn="l">
              <a:lnSpc>
                <a:spcPts val="4500"/>
              </a:lnSpc>
            </a:pPr>
          </a:p>
          <a:p>
            <a:pPr algn="l">
              <a:lnSpc>
                <a:spcPts val="4500"/>
              </a:lnSpc>
            </a:pPr>
          </a:p>
          <a:p>
            <a:pPr algn="l">
              <a:lnSpc>
                <a:spcPts val="4500"/>
              </a:lnSpc>
            </a:pPr>
          </a:p>
          <a:p>
            <a:pPr algn="l">
              <a:lnSpc>
                <a:spcPts val="4500"/>
              </a:lnSpc>
            </a:pPr>
          </a:p>
          <a:p>
            <a:pPr algn="l">
              <a:lnSpc>
                <a:spcPts val="4500"/>
              </a:lnSpc>
            </a:pPr>
          </a:p>
          <a:p>
            <a:pPr algn="l">
              <a:lnSpc>
                <a:spcPts val="4500"/>
              </a:lnSpc>
            </a:pPr>
          </a:p>
          <a:p>
            <a:pPr algn="l">
              <a:lnSpc>
                <a:spcPts val="4500"/>
              </a:lnSpc>
            </a:pPr>
          </a:p>
          <a:p>
            <a:pPr algn="l">
              <a:lnSpc>
                <a:spcPts val="4500"/>
              </a:lnSpc>
            </a:pPr>
          </a:p>
          <a:p>
            <a:pPr algn="l">
              <a:lnSpc>
                <a:spcPts val="4500"/>
              </a:lnSpc>
            </a:pPr>
          </a:p>
          <a:p>
            <a:pPr algn="l">
              <a:lnSpc>
                <a:spcPts val="4500"/>
              </a:lnSpc>
            </a:pPr>
          </a:p>
          <a:p>
            <a:pPr algn="l">
              <a:lnSpc>
                <a:spcPts val="4500"/>
              </a:lnSpc>
            </a:pPr>
          </a:p>
        </p:txBody>
      </p:sp>
      <p:sp>
        <p:nvSpPr>
          <p:cNvPr name="Freeform 3" id="3"/>
          <p:cNvSpPr/>
          <p:nvPr/>
        </p:nvSpPr>
        <p:spPr>
          <a:xfrm flipH="false" flipV="false" rot="0">
            <a:off x="705358" y="1673238"/>
            <a:ext cx="10679964" cy="8374383"/>
          </a:xfrm>
          <a:custGeom>
            <a:avLst/>
            <a:gdLst/>
            <a:ahLst/>
            <a:cxnLst/>
            <a:rect r="r" b="b" t="t" l="l"/>
            <a:pathLst>
              <a:path h="8374383" w="10679964">
                <a:moveTo>
                  <a:pt x="0" y="0"/>
                </a:moveTo>
                <a:lnTo>
                  <a:pt x="10679963" y="0"/>
                </a:lnTo>
                <a:lnTo>
                  <a:pt x="10679963" y="8374383"/>
                </a:lnTo>
                <a:lnTo>
                  <a:pt x="0" y="8374383"/>
                </a:lnTo>
                <a:lnTo>
                  <a:pt x="0" y="0"/>
                </a:lnTo>
                <a:close/>
              </a:path>
            </a:pathLst>
          </a:custGeom>
          <a:blipFill>
            <a:blip r:embed="rId2"/>
            <a:stretch>
              <a:fillRect l="-150" t="-2384" r="0" b="-2384"/>
            </a:stretch>
          </a:blipFill>
        </p:spPr>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100000">
                  <a:srgbClr val="4909A6">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sp>
        <p:nvSpPr>
          <p:cNvPr name="Freeform 9" id="9"/>
          <p:cNvSpPr/>
          <p:nvPr/>
        </p:nvSpPr>
        <p:spPr>
          <a:xfrm flipH="false" flipV="false" rot="-5400000">
            <a:off x="13078245" y="2107246"/>
            <a:ext cx="3685413" cy="3685413"/>
          </a:xfrm>
          <a:custGeom>
            <a:avLst/>
            <a:gdLst/>
            <a:ahLst/>
            <a:cxnLst/>
            <a:rect r="r" b="b" t="t" l="l"/>
            <a:pathLst>
              <a:path h="3685413" w="3685413">
                <a:moveTo>
                  <a:pt x="0" y="0"/>
                </a:moveTo>
                <a:lnTo>
                  <a:pt x="3685414" y="0"/>
                </a:lnTo>
                <a:lnTo>
                  <a:pt x="3685414" y="3685413"/>
                </a:lnTo>
                <a:lnTo>
                  <a:pt x="0" y="368541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true" flipV="false" rot="0">
            <a:off x="12003307" y="8041317"/>
            <a:ext cx="7315200" cy="2433967"/>
          </a:xfrm>
          <a:custGeom>
            <a:avLst/>
            <a:gdLst/>
            <a:ahLst/>
            <a:cxnLst/>
            <a:rect r="r" b="b" t="t" l="l"/>
            <a:pathLst>
              <a:path h="2433967" w="7315200">
                <a:moveTo>
                  <a:pt x="7315200" y="0"/>
                </a:moveTo>
                <a:lnTo>
                  <a:pt x="0" y="0"/>
                </a:lnTo>
                <a:lnTo>
                  <a:pt x="0" y="2433966"/>
                </a:lnTo>
                <a:lnTo>
                  <a:pt x="7315200" y="2433966"/>
                </a:lnTo>
                <a:lnTo>
                  <a:pt x="731520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683908" y="430978"/>
            <a:ext cx="16020427" cy="1542732"/>
          </a:xfrm>
          <a:prstGeom prst="rect">
            <a:avLst/>
          </a:prstGeom>
        </p:spPr>
        <p:txBody>
          <a:bodyPr anchor="t" rtlCol="false" tIns="0" lIns="0" bIns="0" rIns="0">
            <a:spAutoFit/>
          </a:bodyPr>
          <a:lstStyle/>
          <a:p>
            <a:pPr algn="l">
              <a:lnSpc>
                <a:spcPts val="6874"/>
              </a:lnSpc>
            </a:pPr>
            <a:r>
              <a:rPr lang="en-US" sz="5499" spc="82" b="true">
                <a:solidFill>
                  <a:srgbClr val="FFFFFF"/>
                </a:solidFill>
                <a:latin typeface="Times New Roman MT Bold"/>
                <a:ea typeface="Times New Roman MT Bold"/>
                <a:cs typeface="Times New Roman MT Bold"/>
                <a:sym typeface="Times New Roman MT Bold"/>
              </a:rPr>
              <a:t>Why It’s “Extreme”</a:t>
            </a:r>
          </a:p>
          <a:p>
            <a:pPr algn="l">
              <a:lnSpc>
                <a:spcPts val="4500"/>
              </a:lnSpc>
            </a:pPr>
          </a:p>
        </p:txBody>
      </p:sp>
      <p:sp>
        <p:nvSpPr>
          <p:cNvPr name="TextBox 12" id="12"/>
          <p:cNvSpPr txBox="true"/>
          <p:nvPr/>
        </p:nvSpPr>
        <p:spPr>
          <a:xfrm rot="0">
            <a:off x="795443" y="2002471"/>
            <a:ext cx="16808648" cy="6745605"/>
          </a:xfrm>
          <a:prstGeom prst="rect">
            <a:avLst/>
          </a:prstGeom>
        </p:spPr>
        <p:txBody>
          <a:bodyPr anchor="t" rtlCol="false" tIns="0" lIns="0" bIns="0" rIns="0">
            <a:spAutoFit/>
          </a:bodyPr>
          <a:lstStyle/>
          <a:p>
            <a:pPr algn="just">
              <a:lnSpc>
                <a:spcPts val="5250"/>
              </a:lnSpc>
            </a:pPr>
            <a:r>
              <a:rPr lang="en-US" sz="4200" spc="63">
                <a:solidFill>
                  <a:srgbClr val="FFFFFF"/>
                </a:solidFill>
                <a:latin typeface="Times New Roman MT"/>
                <a:ea typeface="Times New Roman MT"/>
                <a:cs typeface="Times New Roman MT"/>
                <a:sym typeface="Times New Roman MT"/>
              </a:rPr>
              <a:t>XGBoost improves boosting by:</a:t>
            </a:r>
          </a:p>
          <a:p>
            <a:pPr algn="just" marL="906780" indent="-453390" lvl="1">
              <a:lnSpc>
                <a:spcPts val="5250"/>
              </a:lnSpc>
              <a:buFont typeface="Arial"/>
              <a:buChar char="•"/>
            </a:pPr>
            <a:r>
              <a:rPr lang="en-US" b="true" sz="4200" spc="63">
                <a:solidFill>
                  <a:srgbClr val="FFFFFF"/>
                </a:solidFill>
                <a:latin typeface="Times New Roman MT Bold"/>
                <a:ea typeface="Times New Roman MT Bold"/>
                <a:cs typeface="Times New Roman MT Bold"/>
                <a:sym typeface="Times New Roman MT Bold"/>
              </a:rPr>
              <a:t>Regularization:</a:t>
            </a:r>
            <a:r>
              <a:rPr lang="en-US" sz="4200" spc="63">
                <a:solidFill>
                  <a:srgbClr val="FFFFFF"/>
                </a:solidFill>
                <a:latin typeface="Times New Roman MT"/>
                <a:ea typeface="Times New Roman MT"/>
                <a:cs typeface="Times New Roman MT"/>
                <a:sym typeface="Times New Roman MT"/>
              </a:rPr>
              <a:t> avoids overfitting.</a:t>
            </a:r>
          </a:p>
          <a:p>
            <a:pPr algn="just" marL="906780" indent="-453390" lvl="1">
              <a:lnSpc>
                <a:spcPts val="5250"/>
              </a:lnSpc>
              <a:buFont typeface="Arial"/>
              <a:buChar char="•"/>
            </a:pPr>
            <a:r>
              <a:rPr lang="en-US" b="true" sz="4200" spc="63">
                <a:solidFill>
                  <a:srgbClr val="FFFFFF"/>
                </a:solidFill>
                <a:latin typeface="Times New Roman MT Bold"/>
                <a:ea typeface="Times New Roman MT Bold"/>
                <a:cs typeface="Times New Roman MT Bold"/>
                <a:sym typeface="Times New Roman MT Bold"/>
              </a:rPr>
              <a:t>Learning rate:</a:t>
            </a:r>
            <a:r>
              <a:rPr lang="en-US" sz="4200" spc="63">
                <a:solidFill>
                  <a:srgbClr val="FFFFFF"/>
                </a:solidFill>
                <a:latin typeface="Times New Roman MT"/>
                <a:ea typeface="Times New Roman MT"/>
                <a:cs typeface="Times New Roman MT"/>
                <a:sym typeface="Times New Roman MT"/>
              </a:rPr>
              <a:t> controls tree impact.</a:t>
            </a:r>
          </a:p>
          <a:p>
            <a:pPr algn="just" marL="906780" indent="-453390" lvl="1">
              <a:lnSpc>
                <a:spcPts val="5250"/>
              </a:lnSpc>
              <a:buFont typeface="Arial"/>
              <a:buChar char="•"/>
            </a:pPr>
            <a:r>
              <a:rPr lang="en-US" b="true" sz="4200" spc="63">
                <a:solidFill>
                  <a:srgbClr val="FFFFFF"/>
                </a:solidFill>
                <a:latin typeface="Times New Roman MT Bold"/>
                <a:ea typeface="Times New Roman MT Bold"/>
                <a:cs typeface="Times New Roman MT Bold"/>
                <a:sym typeface="Times New Roman MT Bold"/>
              </a:rPr>
              <a:t>Row/column sampling:</a:t>
            </a:r>
            <a:r>
              <a:rPr lang="en-US" sz="4200" spc="63">
                <a:solidFill>
                  <a:srgbClr val="FFFFFF"/>
                </a:solidFill>
                <a:latin typeface="Times New Roman MT"/>
                <a:ea typeface="Times New Roman MT"/>
                <a:cs typeface="Times New Roman MT"/>
                <a:sym typeface="Times New Roman MT"/>
              </a:rPr>
              <a:t> adds randomness.</a:t>
            </a:r>
          </a:p>
          <a:p>
            <a:pPr algn="just" marL="906780" indent="-453390" lvl="1">
              <a:lnSpc>
                <a:spcPts val="5250"/>
              </a:lnSpc>
              <a:buFont typeface="Arial"/>
              <a:buChar char="•"/>
            </a:pPr>
            <a:r>
              <a:rPr lang="en-US" b="true" sz="4200" spc="63">
                <a:solidFill>
                  <a:srgbClr val="FFFFFF"/>
                </a:solidFill>
                <a:latin typeface="Times New Roman MT Bold"/>
                <a:ea typeface="Times New Roman MT Bold"/>
                <a:cs typeface="Times New Roman MT Bold"/>
                <a:sym typeface="Times New Roman MT Bold"/>
              </a:rPr>
              <a:t>Parallel training:</a:t>
            </a:r>
            <a:r>
              <a:rPr lang="en-US" sz="4200" spc="63">
                <a:solidFill>
                  <a:srgbClr val="FFFFFF"/>
                </a:solidFill>
                <a:latin typeface="Times New Roman MT"/>
                <a:ea typeface="Times New Roman MT"/>
                <a:cs typeface="Times New Roman MT"/>
                <a:sym typeface="Times New Roman MT"/>
              </a:rPr>
              <a:t> faster computation.</a:t>
            </a:r>
          </a:p>
          <a:p>
            <a:pPr algn="just" marL="906780" indent="-453390" lvl="1">
              <a:lnSpc>
                <a:spcPts val="5250"/>
              </a:lnSpc>
              <a:buFont typeface="Arial"/>
              <a:buChar char="•"/>
            </a:pPr>
            <a:r>
              <a:rPr lang="en-US" b="true" sz="4200" spc="63">
                <a:solidFill>
                  <a:srgbClr val="FFFFFF"/>
                </a:solidFill>
                <a:latin typeface="Times New Roman MT Bold"/>
                <a:ea typeface="Times New Roman MT Bold"/>
                <a:cs typeface="Times New Roman MT Bold"/>
                <a:sym typeface="Times New Roman MT Bold"/>
              </a:rPr>
              <a:t>Missing values handling:</a:t>
            </a:r>
            <a:r>
              <a:rPr lang="en-US" sz="4200" spc="63">
                <a:solidFill>
                  <a:srgbClr val="FFFFFF"/>
                </a:solidFill>
                <a:latin typeface="Times New Roman MT"/>
                <a:ea typeface="Times New Roman MT"/>
                <a:cs typeface="Times New Roman MT"/>
                <a:sym typeface="Times New Roman MT"/>
              </a:rPr>
              <a:t> auto-fills optimally.</a:t>
            </a:r>
          </a:p>
          <a:p>
            <a:pPr algn="just" marL="906780" indent="-453390" lvl="1">
              <a:lnSpc>
                <a:spcPts val="5250"/>
              </a:lnSpc>
              <a:buFont typeface="Arial"/>
              <a:buChar char="•"/>
            </a:pPr>
            <a:r>
              <a:rPr lang="en-US" b="true" sz="4200" spc="63">
                <a:solidFill>
                  <a:srgbClr val="FFFFFF"/>
                </a:solidFill>
                <a:latin typeface="Times New Roman MT Bold"/>
                <a:ea typeface="Times New Roman MT Bold"/>
                <a:cs typeface="Times New Roman MT Bold"/>
                <a:sym typeface="Times New Roman MT Bold"/>
              </a:rPr>
              <a:t>Tree pruning:</a:t>
            </a:r>
            <a:r>
              <a:rPr lang="en-US" sz="4200" spc="63">
                <a:solidFill>
                  <a:srgbClr val="FFFFFF"/>
                </a:solidFill>
                <a:latin typeface="Times New Roman MT"/>
                <a:ea typeface="Times New Roman MT"/>
                <a:cs typeface="Times New Roman MT"/>
                <a:sym typeface="Times New Roman MT"/>
              </a:rPr>
              <a:t> removes useless branches.</a:t>
            </a:r>
          </a:p>
          <a:p>
            <a:pPr algn="just">
              <a:lnSpc>
                <a:spcPts val="5250"/>
              </a:lnSpc>
            </a:pPr>
          </a:p>
          <a:p>
            <a:pPr algn="just">
              <a:lnSpc>
                <a:spcPts val="5250"/>
              </a:lnSpc>
            </a:pPr>
            <a:r>
              <a:rPr lang="en-US" sz="4200" spc="63">
                <a:solidFill>
                  <a:srgbClr val="FFFFFF"/>
                </a:solidFill>
                <a:latin typeface="Times New Roman MT"/>
                <a:ea typeface="Times New Roman MT"/>
                <a:cs typeface="Times New Roman MT"/>
                <a:sym typeface="Times New Roman MT"/>
              </a:rPr>
              <a:t>Result: fast, accurate, reliable for complex data.</a:t>
            </a:r>
          </a:p>
          <a:p>
            <a:pPr algn="just">
              <a:lnSpc>
                <a:spcPts val="5250"/>
              </a:lnSpc>
            </a:pPr>
          </a:p>
        </p:txBody>
      </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100000">
                  <a:srgbClr val="4909A6">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sp>
        <p:nvSpPr>
          <p:cNvPr name="Freeform 9" id="9"/>
          <p:cNvSpPr/>
          <p:nvPr/>
        </p:nvSpPr>
        <p:spPr>
          <a:xfrm flipH="false" flipV="false" rot="-5400000">
            <a:off x="13078245" y="2107246"/>
            <a:ext cx="3685413" cy="3685413"/>
          </a:xfrm>
          <a:custGeom>
            <a:avLst/>
            <a:gdLst/>
            <a:ahLst/>
            <a:cxnLst/>
            <a:rect r="r" b="b" t="t" l="l"/>
            <a:pathLst>
              <a:path h="3685413" w="3685413">
                <a:moveTo>
                  <a:pt x="0" y="0"/>
                </a:moveTo>
                <a:lnTo>
                  <a:pt x="3685414" y="0"/>
                </a:lnTo>
                <a:lnTo>
                  <a:pt x="3685414" y="3685413"/>
                </a:lnTo>
                <a:lnTo>
                  <a:pt x="0" y="368541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true" flipV="false" rot="0">
            <a:off x="12003307" y="8041317"/>
            <a:ext cx="7315200" cy="2433967"/>
          </a:xfrm>
          <a:custGeom>
            <a:avLst/>
            <a:gdLst/>
            <a:ahLst/>
            <a:cxnLst/>
            <a:rect r="r" b="b" t="t" l="l"/>
            <a:pathLst>
              <a:path h="2433967" w="7315200">
                <a:moveTo>
                  <a:pt x="7315200" y="0"/>
                </a:moveTo>
                <a:lnTo>
                  <a:pt x="0" y="0"/>
                </a:lnTo>
                <a:lnTo>
                  <a:pt x="0" y="2433966"/>
                </a:lnTo>
                <a:lnTo>
                  <a:pt x="7315200" y="2433966"/>
                </a:lnTo>
                <a:lnTo>
                  <a:pt x="731520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501842" y="411928"/>
            <a:ext cx="17284316" cy="10027920"/>
          </a:xfrm>
          <a:prstGeom prst="rect">
            <a:avLst/>
          </a:prstGeom>
        </p:spPr>
        <p:txBody>
          <a:bodyPr anchor="t" rtlCol="false" tIns="0" lIns="0" bIns="0" rIns="0">
            <a:spAutoFit/>
          </a:bodyPr>
          <a:lstStyle/>
          <a:p>
            <a:pPr algn="ctr">
              <a:lnSpc>
                <a:spcPts val="7500"/>
              </a:lnSpc>
            </a:pPr>
            <a:r>
              <a:rPr lang="en-US" b="true" sz="6000" spc="89">
                <a:solidFill>
                  <a:srgbClr val="FFFFFF"/>
                </a:solidFill>
                <a:latin typeface="Times New Roman MT Bold"/>
                <a:ea typeface="Times New Roman MT Bold"/>
                <a:cs typeface="Times New Roman MT Bold"/>
                <a:sym typeface="Times New Roman MT Bold"/>
              </a:rPr>
              <a:t>XGBoost Key Hyperparameters</a:t>
            </a:r>
            <a:r>
              <a:rPr lang="en-US" b="true" sz="6000" spc="89">
                <a:solidFill>
                  <a:srgbClr val="FFFFFF"/>
                </a:solidFill>
                <a:latin typeface="Times New Roman MT Bold"/>
                <a:ea typeface="Times New Roman MT Bold"/>
                <a:cs typeface="Times New Roman MT Bold"/>
                <a:sym typeface="Times New Roman MT Bold"/>
              </a:rPr>
              <a:t> </a:t>
            </a:r>
          </a:p>
          <a:p>
            <a:pPr algn="ctr">
              <a:lnSpc>
                <a:spcPts val="7500"/>
              </a:lnSpc>
            </a:pPr>
          </a:p>
          <a:p>
            <a:pPr algn="l">
              <a:lnSpc>
                <a:spcPts val="4500"/>
              </a:lnSpc>
            </a:pPr>
            <a:r>
              <a:rPr lang="en-US" sz="3600" spc="54">
                <a:solidFill>
                  <a:srgbClr val="FFFFFF"/>
                </a:solidFill>
                <a:latin typeface="Times New Roman MT"/>
                <a:ea typeface="Times New Roman MT"/>
                <a:cs typeface="Times New Roman MT"/>
                <a:sym typeface="Times New Roman MT"/>
              </a:rPr>
              <a:t> </a:t>
            </a:r>
            <a:r>
              <a:rPr lang="en-US" sz="3600" spc="54" b="true">
                <a:solidFill>
                  <a:srgbClr val="FFFFFF"/>
                </a:solidFill>
                <a:latin typeface="Times New Roman MT Bold"/>
                <a:ea typeface="Times New Roman MT Bold"/>
                <a:cs typeface="Times New Roman MT Bold"/>
                <a:sym typeface="Times New Roman MT Bold"/>
              </a:rPr>
              <a:t>n-estimators</a:t>
            </a:r>
            <a:r>
              <a:rPr lang="en-US" sz="3600" spc="54">
                <a:solidFill>
                  <a:srgbClr val="FFFFFF"/>
                </a:solidFill>
                <a:latin typeface="Times New Roman MT"/>
                <a:ea typeface="Times New Roman MT"/>
                <a:cs typeface="Times New Roman MT"/>
                <a:sym typeface="Times New Roman MT"/>
              </a:rPr>
              <a:t> = 500</a:t>
            </a:r>
          </a:p>
          <a:p>
            <a:pPr algn="l">
              <a:lnSpc>
                <a:spcPts val="4500"/>
              </a:lnSpc>
            </a:pPr>
            <a:r>
              <a:rPr lang="en-US" sz="3600" spc="54">
                <a:solidFill>
                  <a:srgbClr val="FFFFFF"/>
                </a:solidFill>
                <a:latin typeface="Times New Roman MT"/>
                <a:ea typeface="Times New Roman MT"/>
                <a:cs typeface="Times New Roman MT"/>
                <a:sym typeface="Times New Roman MT"/>
              </a:rPr>
              <a:t>This means the model builds 500 trees.</a:t>
            </a:r>
          </a:p>
          <a:p>
            <a:pPr algn="l">
              <a:lnSpc>
                <a:spcPts val="4500"/>
              </a:lnSpc>
            </a:pPr>
            <a:r>
              <a:rPr lang="en-US" sz="3600" spc="54">
                <a:solidFill>
                  <a:srgbClr val="FFFFFF"/>
                </a:solidFill>
                <a:latin typeface="Times New Roman MT"/>
                <a:ea typeface="Times New Roman MT"/>
                <a:cs typeface="Times New Roman MT"/>
                <a:sym typeface="Times New Roman MT"/>
              </a:rPr>
              <a:t>We chose this number so the model has enough trees to learn complex gene patterns without overfitting</a:t>
            </a:r>
          </a:p>
          <a:p>
            <a:pPr algn="l">
              <a:lnSpc>
                <a:spcPts val="4500"/>
              </a:lnSpc>
            </a:pPr>
            <a:r>
              <a:rPr lang="en-US" sz="3600" spc="54">
                <a:solidFill>
                  <a:srgbClr val="FFFFFF"/>
                </a:solidFill>
                <a:latin typeface="Times New Roman MT"/>
                <a:ea typeface="Times New Roman MT"/>
                <a:cs typeface="Times New Roman MT"/>
                <a:sym typeface="Times New Roman MT"/>
              </a:rPr>
              <a:t> • </a:t>
            </a:r>
            <a:r>
              <a:rPr lang="en-US" sz="3600" spc="54" b="true">
                <a:solidFill>
                  <a:srgbClr val="FFFFFF"/>
                </a:solidFill>
                <a:latin typeface="Times New Roman MT Bold"/>
                <a:ea typeface="Times New Roman MT Bold"/>
                <a:cs typeface="Times New Roman MT Bold"/>
                <a:sym typeface="Times New Roman MT Bold"/>
              </a:rPr>
              <a:t>learning_rate</a:t>
            </a:r>
            <a:r>
              <a:rPr lang="en-US" sz="3600" spc="54">
                <a:solidFill>
                  <a:srgbClr val="FFFFFF"/>
                </a:solidFill>
                <a:latin typeface="Times New Roman MT"/>
                <a:ea typeface="Times New Roman MT"/>
                <a:cs typeface="Times New Roman MT"/>
                <a:sym typeface="Times New Roman MT"/>
              </a:rPr>
              <a:t> = 0.05</a:t>
            </a:r>
          </a:p>
          <a:p>
            <a:pPr algn="l">
              <a:lnSpc>
                <a:spcPts val="4500"/>
              </a:lnSpc>
            </a:pPr>
            <a:r>
              <a:rPr lang="en-US" sz="3600" spc="54">
                <a:solidFill>
                  <a:srgbClr val="FFFFFF"/>
                </a:solidFill>
                <a:latin typeface="Times New Roman MT"/>
                <a:ea typeface="Times New Roman MT"/>
                <a:cs typeface="Times New Roman MT"/>
                <a:sym typeface="Times New Roman MT"/>
              </a:rPr>
              <a:t>This controls how much each new tree contributes to the model.</a:t>
            </a:r>
          </a:p>
          <a:p>
            <a:pPr algn="l">
              <a:lnSpc>
                <a:spcPts val="4500"/>
              </a:lnSpc>
            </a:pPr>
            <a:r>
              <a:rPr lang="en-US" sz="3600" spc="54">
                <a:solidFill>
                  <a:srgbClr val="FFFFFF"/>
                </a:solidFill>
                <a:latin typeface="Times New Roman MT"/>
                <a:ea typeface="Times New Roman MT"/>
                <a:cs typeface="Times New Roman MT"/>
                <a:sym typeface="Times New Roman MT"/>
              </a:rPr>
              <a:t>lower → slower but stable learning</a:t>
            </a:r>
          </a:p>
          <a:p>
            <a:pPr algn="l">
              <a:lnSpc>
                <a:spcPts val="4500"/>
              </a:lnSpc>
            </a:pPr>
            <a:r>
              <a:rPr lang="en-US" sz="3600" spc="54">
                <a:solidFill>
                  <a:srgbClr val="FFFFFF"/>
                </a:solidFill>
                <a:latin typeface="Times New Roman MT"/>
                <a:ea typeface="Times New Roman MT"/>
                <a:cs typeface="Times New Roman MT"/>
                <a:sym typeface="Times New Roman MT"/>
              </a:rPr>
              <a:t> • </a:t>
            </a:r>
            <a:r>
              <a:rPr lang="en-US" sz="3600" spc="54" b="true">
                <a:solidFill>
                  <a:srgbClr val="FFFFFF"/>
                </a:solidFill>
                <a:latin typeface="Times New Roman MT Bold"/>
                <a:ea typeface="Times New Roman MT Bold"/>
                <a:cs typeface="Times New Roman MT Bold"/>
                <a:sym typeface="Times New Roman MT Bold"/>
              </a:rPr>
              <a:t>max_depth</a:t>
            </a:r>
            <a:r>
              <a:rPr lang="en-US" sz="3600" spc="54">
                <a:solidFill>
                  <a:srgbClr val="FFFFFF"/>
                </a:solidFill>
                <a:latin typeface="Times New Roman MT"/>
                <a:ea typeface="Times New Roman MT"/>
                <a:cs typeface="Times New Roman MT"/>
                <a:sym typeface="Times New Roman MT"/>
              </a:rPr>
              <a:t> = 5</a:t>
            </a:r>
          </a:p>
          <a:p>
            <a:pPr algn="l">
              <a:lnSpc>
                <a:spcPts val="4500"/>
              </a:lnSpc>
            </a:pPr>
            <a:r>
              <a:rPr lang="en-US" sz="3600" spc="54">
                <a:solidFill>
                  <a:srgbClr val="FFFFFF"/>
                </a:solidFill>
                <a:latin typeface="Times New Roman MT"/>
                <a:ea typeface="Times New Roman MT"/>
                <a:cs typeface="Times New Roman MT"/>
                <a:sym typeface="Times New Roman MT"/>
              </a:rPr>
              <a:t>This limits how deep each tree can grow.</a:t>
            </a:r>
          </a:p>
          <a:p>
            <a:pPr algn="just">
              <a:lnSpc>
                <a:spcPts val="4500"/>
              </a:lnSpc>
            </a:pPr>
            <a:r>
              <a:rPr lang="en-US" sz="3600" spc="54">
                <a:solidFill>
                  <a:srgbClr val="FFFFFF"/>
                </a:solidFill>
                <a:latin typeface="Times New Roman MT"/>
                <a:ea typeface="Times New Roman MT"/>
                <a:cs typeface="Times New Roman MT"/>
                <a:sym typeface="Times New Roman MT"/>
              </a:rPr>
              <a:t> • </a:t>
            </a:r>
            <a:r>
              <a:rPr lang="en-US" b="true" sz="3600" spc="54">
                <a:solidFill>
                  <a:srgbClr val="FFFFFF"/>
                </a:solidFill>
                <a:latin typeface="Times New Roman MT Bold"/>
                <a:ea typeface="Times New Roman MT Bold"/>
                <a:cs typeface="Times New Roman MT Bold"/>
                <a:sym typeface="Times New Roman MT Bold"/>
              </a:rPr>
              <a:t>subsample</a:t>
            </a:r>
            <a:r>
              <a:rPr lang="en-US" sz="3600" spc="54">
                <a:solidFill>
                  <a:srgbClr val="FFFFFF"/>
                </a:solidFill>
                <a:latin typeface="Times New Roman MT"/>
                <a:ea typeface="Times New Roman MT"/>
                <a:cs typeface="Times New Roman MT"/>
                <a:sym typeface="Times New Roman MT"/>
              </a:rPr>
              <a:t> = 0.8</a:t>
            </a:r>
          </a:p>
          <a:p>
            <a:pPr algn="l">
              <a:lnSpc>
                <a:spcPts val="4500"/>
              </a:lnSpc>
            </a:pPr>
            <a:r>
              <a:rPr lang="en-US" sz="3600" spc="54">
                <a:solidFill>
                  <a:srgbClr val="FFFFFF"/>
                </a:solidFill>
                <a:latin typeface="Times New Roman MT"/>
                <a:ea typeface="Times New Roman MT"/>
                <a:cs typeface="Times New Roman MT"/>
                <a:sym typeface="Times New Roman MT"/>
              </a:rPr>
              <a:t>Each tree is trained on 80% of the data randomly selected.</a:t>
            </a:r>
          </a:p>
          <a:p>
            <a:pPr algn="l">
              <a:lnSpc>
                <a:spcPts val="4500"/>
              </a:lnSpc>
            </a:pPr>
            <a:r>
              <a:rPr lang="en-US" sz="3600" spc="54">
                <a:solidFill>
                  <a:srgbClr val="FFFFFF"/>
                </a:solidFill>
                <a:latin typeface="Times New Roman MT"/>
                <a:ea typeface="Times New Roman MT"/>
                <a:cs typeface="Times New Roman MT"/>
                <a:sym typeface="Times New Roman MT"/>
              </a:rPr>
              <a:t>This adds randomness and helps prevent overfitting.</a:t>
            </a:r>
          </a:p>
          <a:p>
            <a:pPr algn="l">
              <a:lnSpc>
                <a:spcPts val="4500"/>
              </a:lnSpc>
            </a:pPr>
            <a:r>
              <a:rPr lang="en-US" sz="3600" spc="54">
                <a:solidFill>
                  <a:srgbClr val="FFFFFF"/>
                </a:solidFill>
                <a:latin typeface="Times New Roman MT"/>
                <a:ea typeface="Times New Roman MT"/>
                <a:cs typeface="Times New Roman MT"/>
                <a:sym typeface="Times New Roman MT"/>
              </a:rPr>
              <a:t> </a:t>
            </a:r>
          </a:p>
          <a:p>
            <a:pPr algn="l">
              <a:lnSpc>
                <a:spcPts val="4500"/>
              </a:lnSpc>
            </a:pPr>
          </a:p>
        </p:txBody>
      </p:sp>
    </p:spTree>
  </p:cSld>
  <p:clrMapOvr>
    <a:masterClrMapping/>
  </p:clrMapOvr>
</p:sld>
</file>

<file path=ppt/slides/slide3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100000">
                  <a:srgbClr val="4909A6">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sp>
        <p:nvSpPr>
          <p:cNvPr name="Freeform 9" id="9"/>
          <p:cNvSpPr/>
          <p:nvPr/>
        </p:nvSpPr>
        <p:spPr>
          <a:xfrm flipH="false" flipV="false" rot="-5400000">
            <a:off x="13078245" y="2107246"/>
            <a:ext cx="3685413" cy="3685413"/>
          </a:xfrm>
          <a:custGeom>
            <a:avLst/>
            <a:gdLst/>
            <a:ahLst/>
            <a:cxnLst/>
            <a:rect r="r" b="b" t="t" l="l"/>
            <a:pathLst>
              <a:path h="3685413" w="3685413">
                <a:moveTo>
                  <a:pt x="0" y="0"/>
                </a:moveTo>
                <a:lnTo>
                  <a:pt x="3685414" y="0"/>
                </a:lnTo>
                <a:lnTo>
                  <a:pt x="3685414" y="3685413"/>
                </a:lnTo>
                <a:lnTo>
                  <a:pt x="0" y="368541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true" flipV="false" rot="0">
            <a:off x="12003307" y="8041317"/>
            <a:ext cx="7315200" cy="2433967"/>
          </a:xfrm>
          <a:custGeom>
            <a:avLst/>
            <a:gdLst/>
            <a:ahLst/>
            <a:cxnLst/>
            <a:rect r="r" b="b" t="t" l="l"/>
            <a:pathLst>
              <a:path h="2433967" w="7315200">
                <a:moveTo>
                  <a:pt x="7315200" y="0"/>
                </a:moveTo>
                <a:lnTo>
                  <a:pt x="0" y="0"/>
                </a:lnTo>
                <a:lnTo>
                  <a:pt x="0" y="2433966"/>
                </a:lnTo>
                <a:lnTo>
                  <a:pt x="7315200" y="2433966"/>
                </a:lnTo>
                <a:lnTo>
                  <a:pt x="731520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501842" y="430978"/>
            <a:ext cx="17284316" cy="8696008"/>
          </a:xfrm>
          <a:prstGeom prst="rect">
            <a:avLst/>
          </a:prstGeom>
        </p:spPr>
        <p:txBody>
          <a:bodyPr anchor="t" rtlCol="false" tIns="0" lIns="0" bIns="0" rIns="0">
            <a:spAutoFit/>
          </a:bodyPr>
          <a:lstStyle/>
          <a:p>
            <a:pPr algn="ctr">
              <a:lnSpc>
                <a:spcPts val="6874"/>
              </a:lnSpc>
            </a:pPr>
            <a:r>
              <a:rPr lang="en-US" b="true" sz="5499" spc="82">
                <a:solidFill>
                  <a:srgbClr val="FFFFFF"/>
                </a:solidFill>
                <a:latin typeface="Times New Roman MT Bold"/>
                <a:ea typeface="Times New Roman MT Bold"/>
                <a:cs typeface="Times New Roman MT Bold"/>
                <a:sym typeface="Times New Roman MT Bold"/>
              </a:rPr>
              <a:t>XGBoost Key Hyperparameters</a:t>
            </a:r>
            <a:r>
              <a:rPr lang="en-US" b="true" sz="5499" spc="82">
                <a:solidFill>
                  <a:srgbClr val="FFFFFF"/>
                </a:solidFill>
                <a:latin typeface="Times New Roman MT Bold"/>
                <a:ea typeface="Times New Roman MT Bold"/>
                <a:cs typeface="Times New Roman MT Bold"/>
                <a:sym typeface="Times New Roman MT Bold"/>
              </a:rPr>
              <a:t> </a:t>
            </a:r>
          </a:p>
          <a:p>
            <a:pPr algn="ctr">
              <a:lnSpc>
                <a:spcPts val="6874"/>
              </a:lnSpc>
            </a:pPr>
          </a:p>
          <a:p>
            <a:pPr algn="l">
              <a:lnSpc>
                <a:spcPts val="4500"/>
              </a:lnSpc>
            </a:pPr>
            <a:r>
              <a:rPr lang="en-US" sz="3600" spc="54">
                <a:solidFill>
                  <a:srgbClr val="FFFFFF"/>
                </a:solidFill>
                <a:latin typeface="Times New Roman MT"/>
                <a:ea typeface="Times New Roman MT"/>
                <a:cs typeface="Times New Roman MT"/>
                <a:sym typeface="Times New Roman MT"/>
              </a:rPr>
              <a:t>   </a:t>
            </a:r>
            <a:r>
              <a:rPr lang="en-US" sz="3600" spc="54">
                <a:solidFill>
                  <a:srgbClr val="FFFFFF"/>
                </a:solidFill>
                <a:latin typeface="Times New Roman MT"/>
                <a:ea typeface="Times New Roman MT"/>
                <a:cs typeface="Times New Roman MT"/>
                <a:sym typeface="Times New Roman MT"/>
              </a:rPr>
              <a:t> • </a:t>
            </a:r>
            <a:r>
              <a:rPr lang="en-US" sz="3600" spc="54" b="true">
                <a:solidFill>
                  <a:srgbClr val="FFFFFF"/>
                </a:solidFill>
                <a:latin typeface="Times New Roman MT Bold"/>
                <a:ea typeface="Times New Roman MT Bold"/>
                <a:cs typeface="Times New Roman MT Bold"/>
                <a:sym typeface="Times New Roman MT Bold"/>
              </a:rPr>
              <a:t>colsample_bytree </a:t>
            </a:r>
            <a:r>
              <a:rPr lang="en-US" sz="3600" spc="54">
                <a:solidFill>
                  <a:srgbClr val="FFFFFF"/>
                </a:solidFill>
                <a:latin typeface="Times New Roman MT"/>
                <a:ea typeface="Times New Roman MT"/>
                <a:cs typeface="Times New Roman MT"/>
                <a:sym typeface="Times New Roman MT"/>
              </a:rPr>
              <a:t>= 0.7</a:t>
            </a:r>
          </a:p>
          <a:p>
            <a:pPr algn="l">
              <a:lnSpc>
                <a:spcPts val="4500"/>
              </a:lnSpc>
            </a:pPr>
            <a:r>
              <a:rPr lang="en-US" sz="3600" spc="54">
                <a:solidFill>
                  <a:srgbClr val="FFFFFF"/>
                </a:solidFill>
                <a:latin typeface="Times New Roman MT"/>
                <a:ea typeface="Times New Roman MT"/>
                <a:cs typeface="Times New Roman MT"/>
                <a:sym typeface="Times New Roman MT"/>
              </a:rPr>
              <a:t>Each tree uses 70% of the features (genes).</a:t>
            </a:r>
          </a:p>
          <a:p>
            <a:pPr algn="l">
              <a:lnSpc>
                <a:spcPts val="4500"/>
              </a:lnSpc>
            </a:pPr>
            <a:r>
              <a:rPr lang="en-US" sz="3600" spc="54">
                <a:solidFill>
                  <a:srgbClr val="FFFFFF"/>
                </a:solidFill>
                <a:latin typeface="Times New Roman MT"/>
                <a:ea typeface="Times New Roman MT"/>
                <a:cs typeface="Times New Roman MT"/>
                <a:sym typeface="Times New Roman MT"/>
              </a:rPr>
              <a:t>This reduces correlation between trees</a:t>
            </a:r>
          </a:p>
          <a:p>
            <a:pPr algn="l">
              <a:lnSpc>
                <a:spcPts val="4500"/>
              </a:lnSpc>
            </a:pPr>
            <a:r>
              <a:rPr lang="en-US" sz="3600" spc="54">
                <a:solidFill>
                  <a:srgbClr val="FFFFFF"/>
                </a:solidFill>
                <a:latin typeface="Times New Roman MT"/>
                <a:ea typeface="Times New Roman MT"/>
                <a:cs typeface="Times New Roman MT"/>
                <a:sym typeface="Times New Roman MT"/>
              </a:rPr>
              <a:t>    • </a:t>
            </a:r>
            <a:r>
              <a:rPr lang="en-US" sz="3600" spc="54" b="true">
                <a:solidFill>
                  <a:srgbClr val="FFFFFF"/>
                </a:solidFill>
                <a:latin typeface="Times New Roman MT Bold"/>
                <a:ea typeface="Times New Roman MT Bold"/>
                <a:cs typeface="Times New Roman MT Bold"/>
                <a:sym typeface="Times New Roman MT Bold"/>
              </a:rPr>
              <a:t>reg_alpha</a:t>
            </a:r>
            <a:r>
              <a:rPr lang="en-US" sz="3600" spc="54">
                <a:solidFill>
                  <a:srgbClr val="FFFFFF"/>
                </a:solidFill>
                <a:latin typeface="Times New Roman MT"/>
                <a:ea typeface="Times New Roman MT"/>
                <a:cs typeface="Times New Roman MT"/>
                <a:sym typeface="Times New Roman MT"/>
              </a:rPr>
              <a:t> = 0.1 and reg_lambda = 1.0</a:t>
            </a:r>
          </a:p>
          <a:p>
            <a:pPr algn="l">
              <a:lnSpc>
                <a:spcPts val="4500"/>
              </a:lnSpc>
            </a:pPr>
            <a:r>
              <a:rPr lang="en-US" sz="3600" spc="54">
                <a:solidFill>
                  <a:srgbClr val="FFFFFF"/>
                </a:solidFill>
                <a:latin typeface="Times New Roman MT"/>
                <a:ea typeface="Times New Roman MT"/>
                <a:cs typeface="Times New Roman MT"/>
                <a:sym typeface="Times New Roman MT"/>
              </a:rPr>
              <a:t>These are L1 and L2 regularization terms.</a:t>
            </a:r>
          </a:p>
          <a:p>
            <a:pPr algn="l">
              <a:lnSpc>
                <a:spcPts val="4500"/>
              </a:lnSpc>
            </a:pPr>
            <a:r>
              <a:rPr lang="en-US" sz="3600" spc="54">
                <a:solidFill>
                  <a:srgbClr val="FFFFFF"/>
                </a:solidFill>
                <a:latin typeface="Times New Roman MT"/>
                <a:ea typeface="Times New Roman MT"/>
                <a:cs typeface="Times New Roman MT"/>
                <a:sym typeface="Times New Roman MT"/>
              </a:rPr>
              <a:t>They add a small penalty when the model becomes too complex — helping it generalize better instead of memorizing the data</a:t>
            </a:r>
          </a:p>
          <a:p>
            <a:pPr algn="l" marL="777243" indent="-388622" lvl="1">
              <a:lnSpc>
                <a:spcPts val="4500"/>
              </a:lnSpc>
              <a:buFont typeface="Arial"/>
              <a:buChar char="•"/>
            </a:pPr>
            <a:r>
              <a:rPr lang="en-US" b="true" sz="3600" spc="54">
                <a:solidFill>
                  <a:srgbClr val="FFFFFF"/>
                </a:solidFill>
                <a:latin typeface="Times New Roman MT Bold"/>
                <a:ea typeface="Times New Roman MT Bold"/>
                <a:cs typeface="Times New Roman MT Bold"/>
                <a:sym typeface="Times New Roman MT Bold"/>
              </a:rPr>
              <a:t>eval_metric</a:t>
            </a:r>
            <a:r>
              <a:rPr lang="en-US" sz="3600" spc="54">
                <a:solidFill>
                  <a:srgbClr val="FFFFFF"/>
                </a:solidFill>
                <a:latin typeface="Times New Roman MT"/>
                <a:ea typeface="Times New Roman MT"/>
                <a:cs typeface="Times New Roman MT"/>
                <a:sym typeface="Times New Roman MT"/>
              </a:rPr>
              <a:t>='mlogloss' to measure multi-class prediction accuracy</a:t>
            </a:r>
          </a:p>
          <a:p>
            <a:pPr algn="l" marL="777243" indent="-388622" lvl="1">
              <a:lnSpc>
                <a:spcPts val="4500"/>
              </a:lnSpc>
              <a:buFont typeface="Arial"/>
              <a:buChar char="•"/>
            </a:pPr>
            <a:r>
              <a:rPr lang="en-US" b="true" sz="3600" spc="54">
                <a:solidFill>
                  <a:srgbClr val="FFFFFF"/>
                </a:solidFill>
                <a:latin typeface="Times New Roman MT Bold"/>
                <a:ea typeface="Times New Roman MT Bold"/>
                <a:cs typeface="Times New Roman MT Bold"/>
                <a:sym typeface="Times New Roman MT Bold"/>
              </a:rPr>
              <a:t>random_state</a:t>
            </a:r>
            <a:r>
              <a:rPr lang="en-US" sz="3600" spc="54">
                <a:solidFill>
                  <a:srgbClr val="FFFFFF"/>
                </a:solidFill>
                <a:latin typeface="Times New Roman MT"/>
                <a:ea typeface="Times New Roman MT"/>
                <a:cs typeface="Times New Roman MT"/>
                <a:sym typeface="Times New Roman MT"/>
              </a:rPr>
              <a:t>=42 to ensure consistent, reproducible results.</a:t>
            </a:r>
          </a:p>
          <a:p>
            <a:pPr algn="l">
              <a:lnSpc>
                <a:spcPts val="4500"/>
              </a:lnSpc>
            </a:pPr>
          </a:p>
          <a:p>
            <a:pPr algn="l">
              <a:lnSpc>
                <a:spcPts val="4500"/>
              </a:lnSpc>
            </a:pPr>
            <a:r>
              <a:rPr lang="en-US" sz="3600" spc="54">
                <a:solidFill>
                  <a:srgbClr val="FFFFFF"/>
                </a:solidFill>
                <a:latin typeface="Times New Roman MT"/>
                <a:ea typeface="Times New Roman MT"/>
                <a:cs typeface="Times New Roman MT"/>
                <a:sym typeface="Times New Roman MT"/>
              </a:rPr>
              <a:t>These hyperparameters control </a:t>
            </a:r>
            <a:r>
              <a:rPr lang="en-US" sz="3600" spc="54" b="true">
                <a:solidFill>
                  <a:srgbClr val="FFFFFF"/>
                </a:solidFill>
                <a:latin typeface="Times New Roman MT Bold"/>
                <a:ea typeface="Times New Roman MT Bold"/>
                <a:cs typeface="Times New Roman MT Bold"/>
                <a:sym typeface="Times New Roman MT Bold"/>
              </a:rPr>
              <a:t>model complexity, learning speed, and generalization</a:t>
            </a:r>
            <a:r>
              <a:rPr lang="en-US" sz="3600" spc="54">
                <a:solidFill>
                  <a:srgbClr val="FFFFFF"/>
                </a:solidFill>
                <a:latin typeface="Times New Roman MT"/>
                <a:ea typeface="Times New Roman MT"/>
                <a:cs typeface="Times New Roman MT"/>
                <a:sym typeface="Times New Roman MT"/>
              </a:rPr>
              <a:t>.</a:t>
            </a:r>
          </a:p>
          <a:p>
            <a:pPr algn="l">
              <a:lnSpc>
                <a:spcPts val="4500"/>
              </a:lnSpc>
            </a:pPr>
          </a:p>
        </p:txBody>
      </p:sp>
    </p:spTree>
  </p:cSld>
  <p:clrMapOvr>
    <a:masterClrMapping/>
  </p:clrMapOvr>
</p:sld>
</file>

<file path=ppt/slides/slide3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100000">
                  <a:srgbClr val="4909A6">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83908" y="564328"/>
            <a:ext cx="16920183" cy="975096"/>
            <a:chOff x="0" y="0"/>
            <a:chExt cx="4721953" cy="272122"/>
          </a:xfrm>
        </p:grpSpPr>
        <p:sp>
          <p:nvSpPr>
            <p:cNvPr name="Freeform 7" id="7"/>
            <p:cNvSpPr/>
            <p:nvPr/>
          </p:nvSpPr>
          <p:spPr>
            <a:xfrm flipH="false" flipV="false" rot="0">
              <a:off x="0" y="0"/>
              <a:ext cx="4721953" cy="272122"/>
            </a:xfrm>
            <a:custGeom>
              <a:avLst/>
              <a:gdLst/>
              <a:ahLst/>
              <a:cxnLst/>
              <a:rect r="r" b="b" t="t" l="l"/>
              <a:pathLst>
                <a:path h="272122" w="4721953">
                  <a:moveTo>
                    <a:pt x="10524" y="0"/>
                  </a:moveTo>
                  <a:lnTo>
                    <a:pt x="4711429" y="0"/>
                  </a:lnTo>
                  <a:cubicBezTo>
                    <a:pt x="4717241" y="0"/>
                    <a:pt x="4721953" y="4712"/>
                    <a:pt x="4721953" y="10524"/>
                  </a:cubicBezTo>
                  <a:lnTo>
                    <a:pt x="4721953" y="261599"/>
                  </a:lnTo>
                  <a:cubicBezTo>
                    <a:pt x="4721953" y="267411"/>
                    <a:pt x="4717241" y="272122"/>
                    <a:pt x="4711429" y="272122"/>
                  </a:cubicBezTo>
                  <a:lnTo>
                    <a:pt x="10524" y="272122"/>
                  </a:lnTo>
                  <a:cubicBezTo>
                    <a:pt x="4712" y="272122"/>
                    <a:pt x="0" y="267411"/>
                    <a:pt x="0" y="261599"/>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180975"/>
              <a:ext cx="4721953" cy="453097"/>
            </a:xfrm>
            <a:prstGeom prst="rect">
              <a:avLst/>
            </a:prstGeom>
          </p:spPr>
          <p:txBody>
            <a:bodyPr anchor="ctr" rtlCol="false" tIns="50800" lIns="50800" bIns="50800" rIns="50800"/>
            <a:lstStyle/>
            <a:p>
              <a:pPr algn="ctr">
                <a:lnSpc>
                  <a:spcPts val="6511"/>
                </a:lnSpc>
              </a:pPr>
              <a:r>
                <a:rPr lang="en-US" b="true" sz="4651" spc="9">
                  <a:solidFill>
                    <a:srgbClr val="FFFFFF"/>
                  </a:solidFill>
                  <a:latin typeface="Times New Roman MT Bold"/>
                  <a:ea typeface="Times New Roman MT Bold"/>
                  <a:cs typeface="Times New Roman MT Bold"/>
                  <a:sym typeface="Times New Roman MT Bold"/>
                </a:rPr>
                <a:t>EVALUATION METRICS</a:t>
              </a:r>
            </a:p>
          </p:txBody>
        </p:sp>
      </p:grpSp>
      <p:sp>
        <p:nvSpPr>
          <p:cNvPr name="Freeform 9" id="9"/>
          <p:cNvSpPr/>
          <p:nvPr/>
        </p:nvSpPr>
        <p:spPr>
          <a:xfrm flipH="false" flipV="false" rot="-5400000">
            <a:off x="13078245" y="2107246"/>
            <a:ext cx="3685413" cy="3685413"/>
          </a:xfrm>
          <a:custGeom>
            <a:avLst/>
            <a:gdLst/>
            <a:ahLst/>
            <a:cxnLst/>
            <a:rect r="r" b="b" t="t" l="l"/>
            <a:pathLst>
              <a:path h="3685413" w="3685413">
                <a:moveTo>
                  <a:pt x="0" y="0"/>
                </a:moveTo>
                <a:lnTo>
                  <a:pt x="3685414" y="0"/>
                </a:lnTo>
                <a:lnTo>
                  <a:pt x="3685414" y="3685413"/>
                </a:lnTo>
                <a:lnTo>
                  <a:pt x="0" y="368541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true" flipV="false" rot="0">
            <a:off x="12003307" y="8041317"/>
            <a:ext cx="7315200" cy="2433967"/>
          </a:xfrm>
          <a:custGeom>
            <a:avLst/>
            <a:gdLst/>
            <a:ahLst/>
            <a:cxnLst/>
            <a:rect r="r" b="b" t="t" l="l"/>
            <a:pathLst>
              <a:path h="2433967" w="7315200">
                <a:moveTo>
                  <a:pt x="7315200" y="0"/>
                </a:moveTo>
                <a:lnTo>
                  <a:pt x="0" y="0"/>
                </a:lnTo>
                <a:lnTo>
                  <a:pt x="0" y="2433966"/>
                </a:lnTo>
                <a:lnTo>
                  <a:pt x="7315200" y="2433966"/>
                </a:lnTo>
                <a:lnTo>
                  <a:pt x="731520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319775" y="2273300"/>
            <a:ext cx="16575392" cy="4984750"/>
          </a:xfrm>
          <a:prstGeom prst="rect">
            <a:avLst/>
          </a:prstGeom>
        </p:spPr>
        <p:txBody>
          <a:bodyPr anchor="t" rtlCol="false" tIns="0" lIns="0" bIns="0" rIns="0">
            <a:spAutoFit/>
          </a:bodyPr>
          <a:lstStyle/>
          <a:p>
            <a:pPr algn="l" marL="863599" indent="-431800" lvl="1">
              <a:lnSpc>
                <a:spcPts val="5599"/>
              </a:lnSpc>
              <a:buFont typeface="Arial"/>
              <a:buChar char="•"/>
            </a:pPr>
            <a:r>
              <a:rPr lang="en-US" b="true" sz="3999">
                <a:solidFill>
                  <a:srgbClr val="F8FCFD"/>
                </a:solidFill>
                <a:latin typeface="Times New Roman MT Bold"/>
                <a:ea typeface="Times New Roman MT Bold"/>
                <a:cs typeface="Times New Roman MT Bold"/>
                <a:sym typeface="Times New Roman MT Bold"/>
              </a:rPr>
              <a:t>Evaluate accuracy, precision, recall, F1-score on test data.</a:t>
            </a:r>
          </a:p>
          <a:p>
            <a:pPr algn="l">
              <a:lnSpc>
                <a:spcPts val="5599"/>
              </a:lnSpc>
            </a:pPr>
            <a:r>
              <a:rPr lang="en-US" sz="3999">
                <a:solidFill>
                  <a:srgbClr val="F8FCFD"/>
                </a:solidFill>
                <a:latin typeface="Times New Roman MT"/>
                <a:ea typeface="Times New Roman MT"/>
                <a:cs typeface="Times New Roman MT"/>
                <a:sym typeface="Times New Roman MT"/>
              </a:rPr>
              <a:t>Accuracy 0.885 – How often the model predicts the correct cancer type.</a:t>
            </a:r>
          </a:p>
          <a:p>
            <a:pPr algn="l">
              <a:lnSpc>
                <a:spcPts val="5599"/>
              </a:lnSpc>
            </a:pPr>
            <a:r>
              <a:rPr lang="en-US" sz="3999">
                <a:solidFill>
                  <a:srgbClr val="F8FCFD"/>
                </a:solidFill>
                <a:latin typeface="Times New Roman MT"/>
                <a:ea typeface="Times New Roman MT"/>
                <a:cs typeface="Times New Roman MT"/>
                <a:sym typeface="Times New Roman MT"/>
              </a:rPr>
              <a:t>Precision 0.915 – Of all predicted cases for a type, how many were correct.</a:t>
            </a:r>
          </a:p>
          <a:p>
            <a:pPr algn="l">
              <a:lnSpc>
                <a:spcPts val="5599"/>
              </a:lnSpc>
            </a:pPr>
            <a:r>
              <a:rPr lang="en-US" sz="3999">
                <a:solidFill>
                  <a:srgbClr val="F8FCFD"/>
                </a:solidFill>
                <a:latin typeface="Times New Roman MT"/>
                <a:ea typeface="Times New Roman MT"/>
                <a:cs typeface="Times New Roman MT"/>
                <a:sym typeface="Times New Roman MT"/>
              </a:rPr>
              <a:t>Recall 0.885 – Of all actual cases of a type, how many were detected.</a:t>
            </a:r>
          </a:p>
          <a:p>
            <a:pPr algn="l">
              <a:lnSpc>
                <a:spcPts val="5599"/>
              </a:lnSpc>
            </a:pPr>
            <a:r>
              <a:rPr lang="en-US" sz="3999">
                <a:solidFill>
                  <a:srgbClr val="F8FCFD"/>
                </a:solidFill>
                <a:latin typeface="Times New Roman MT"/>
                <a:ea typeface="Times New Roman MT"/>
                <a:cs typeface="Times New Roman MT"/>
                <a:sym typeface="Times New Roman MT"/>
              </a:rPr>
              <a:t>F1-score 0.890 – Combines precision and recall to show overall balance.</a:t>
            </a:r>
          </a:p>
          <a:p>
            <a:pPr algn="l">
              <a:lnSpc>
                <a:spcPts val="5599"/>
              </a:lnSpc>
            </a:pPr>
          </a:p>
          <a:p>
            <a:pPr algn="l">
              <a:lnSpc>
                <a:spcPts val="5599"/>
              </a:lnSpc>
            </a:pPr>
          </a:p>
        </p:txBody>
      </p:sp>
    </p:spTree>
  </p:cSld>
  <p:clrMapOvr>
    <a:masterClrMapping/>
  </p:clrMapOvr>
</p:sld>
</file>

<file path=ppt/slides/slide3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100000">
                  <a:srgbClr val="4909A6">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sp>
        <p:nvSpPr>
          <p:cNvPr name="Freeform 9" id="9"/>
          <p:cNvSpPr/>
          <p:nvPr/>
        </p:nvSpPr>
        <p:spPr>
          <a:xfrm flipH="false" flipV="false" rot="-5400000">
            <a:off x="13078245" y="2107246"/>
            <a:ext cx="3685413" cy="3685413"/>
          </a:xfrm>
          <a:custGeom>
            <a:avLst/>
            <a:gdLst/>
            <a:ahLst/>
            <a:cxnLst/>
            <a:rect r="r" b="b" t="t" l="l"/>
            <a:pathLst>
              <a:path h="3685413" w="3685413">
                <a:moveTo>
                  <a:pt x="0" y="0"/>
                </a:moveTo>
                <a:lnTo>
                  <a:pt x="3685414" y="0"/>
                </a:lnTo>
                <a:lnTo>
                  <a:pt x="3685414" y="3685413"/>
                </a:lnTo>
                <a:lnTo>
                  <a:pt x="0" y="368541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true" flipV="false" rot="0">
            <a:off x="12003307" y="8041317"/>
            <a:ext cx="7315200" cy="2433967"/>
          </a:xfrm>
          <a:custGeom>
            <a:avLst/>
            <a:gdLst/>
            <a:ahLst/>
            <a:cxnLst/>
            <a:rect r="r" b="b" t="t" l="l"/>
            <a:pathLst>
              <a:path h="2433967" w="7315200">
                <a:moveTo>
                  <a:pt x="7315200" y="0"/>
                </a:moveTo>
                <a:lnTo>
                  <a:pt x="0" y="0"/>
                </a:lnTo>
                <a:lnTo>
                  <a:pt x="0" y="2433966"/>
                </a:lnTo>
                <a:lnTo>
                  <a:pt x="7315200" y="2433966"/>
                </a:lnTo>
                <a:lnTo>
                  <a:pt x="731520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683908" y="307153"/>
            <a:ext cx="16415083" cy="8067675"/>
          </a:xfrm>
          <a:prstGeom prst="rect">
            <a:avLst/>
          </a:prstGeom>
        </p:spPr>
        <p:txBody>
          <a:bodyPr anchor="t" rtlCol="false" tIns="0" lIns="0" bIns="0" rIns="0">
            <a:spAutoFit/>
          </a:bodyPr>
          <a:lstStyle/>
          <a:p>
            <a:pPr algn="ctr">
              <a:lnSpc>
                <a:spcPts val="9100"/>
              </a:lnSpc>
            </a:pPr>
            <a:r>
              <a:rPr lang="en-US" sz="6500" b="true">
                <a:solidFill>
                  <a:srgbClr val="F8FCFD"/>
                </a:solidFill>
                <a:latin typeface="Times New Roman MT Bold"/>
                <a:ea typeface="Times New Roman MT Bold"/>
                <a:cs typeface="Times New Roman MT Bold"/>
                <a:sym typeface="Times New Roman MT Bold"/>
              </a:rPr>
              <a:t>Model Interpretation</a:t>
            </a:r>
          </a:p>
          <a:p>
            <a:pPr algn="ctr">
              <a:lnSpc>
                <a:spcPts val="9100"/>
              </a:lnSpc>
            </a:pPr>
          </a:p>
          <a:p>
            <a:pPr algn="l">
              <a:lnSpc>
                <a:spcPts val="5599"/>
              </a:lnSpc>
            </a:pPr>
            <a:r>
              <a:rPr lang="en-US" sz="3999" b="true">
                <a:solidFill>
                  <a:srgbClr val="F8FCFD"/>
                </a:solidFill>
                <a:latin typeface="Times New Roman MT Bold"/>
                <a:ea typeface="Times New Roman MT Bold"/>
                <a:cs typeface="Times New Roman MT Bold"/>
                <a:sym typeface="Times New Roman MT Bold"/>
              </a:rPr>
              <a:t>XGBoost allows us to understand which features drive predictions .i</a:t>
            </a:r>
            <a:r>
              <a:rPr lang="en-US" sz="3999" b="true">
                <a:solidFill>
                  <a:srgbClr val="F8FCFD"/>
                </a:solidFill>
                <a:latin typeface="Times New Roman MT Bold"/>
                <a:ea typeface="Times New Roman MT Bold"/>
                <a:cs typeface="Times New Roman MT Bold"/>
                <a:sym typeface="Times New Roman MT Bold"/>
              </a:rPr>
              <a:t>s a </a:t>
            </a:r>
            <a:r>
              <a:rPr lang="en-US" sz="3999" b="true">
                <a:solidFill>
                  <a:srgbClr val="F8FCFD"/>
                </a:solidFill>
                <a:latin typeface="Times New Roman MT Bold"/>
                <a:ea typeface="Times New Roman MT Bold"/>
                <a:cs typeface="Times New Roman MT Bold"/>
                <a:sym typeface="Times New Roman MT Bold"/>
              </a:rPr>
              <a:t> crucial in biomedical research.</a:t>
            </a:r>
          </a:p>
          <a:p>
            <a:pPr algn="l" marL="863599" indent="-431800" lvl="1">
              <a:lnSpc>
                <a:spcPts val="5599"/>
              </a:lnSpc>
              <a:buFont typeface="Arial"/>
              <a:buChar char="•"/>
            </a:pPr>
            <a:r>
              <a:rPr lang="en-US" b="true" sz="3999">
                <a:solidFill>
                  <a:srgbClr val="F8FCFD"/>
                </a:solidFill>
                <a:latin typeface="Times New Roman MT Bold"/>
                <a:ea typeface="Times New Roman MT Bold"/>
                <a:cs typeface="Times New Roman MT Bold"/>
                <a:sym typeface="Times New Roman MT Bold"/>
              </a:rPr>
              <a:t>Feature Importance:</a:t>
            </a:r>
          </a:p>
          <a:p>
            <a:pPr algn="l">
              <a:lnSpc>
                <a:spcPts val="5599"/>
              </a:lnSpc>
            </a:pPr>
            <a:r>
              <a:rPr lang="en-US" sz="3999">
                <a:solidFill>
                  <a:srgbClr val="F8FCFD"/>
                </a:solidFill>
                <a:latin typeface="Times New Roman MT"/>
                <a:ea typeface="Times New Roman MT"/>
                <a:cs typeface="Times New Roman MT"/>
                <a:sym typeface="Times New Roman MT"/>
              </a:rPr>
              <a:t>      </a:t>
            </a:r>
            <a:r>
              <a:rPr lang="en-US" sz="3999">
                <a:solidFill>
                  <a:srgbClr val="F8FCFD"/>
                </a:solidFill>
                <a:latin typeface="Times New Roman MT"/>
                <a:ea typeface="Times New Roman MT"/>
                <a:cs typeface="Times New Roman MT"/>
                <a:sym typeface="Times New Roman MT"/>
              </a:rPr>
              <a:t>Which PCA components (or genes) are most predictive.</a:t>
            </a:r>
          </a:p>
          <a:p>
            <a:pPr algn="l" marL="863599" indent="-431800" lvl="1">
              <a:lnSpc>
                <a:spcPts val="5599"/>
              </a:lnSpc>
              <a:buFont typeface="Arial"/>
              <a:buChar char="•"/>
            </a:pPr>
            <a:r>
              <a:rPr lang="en-US" b="true" sz="3999">
                <a:solidFill>
                  <a:srgbClr val="F8FCFD"/>
                </a:solidFill>
                <a:latin typeface="Times New Roman MT Bold"/>
                <a:ea typeface="Times New Roman MT Bold"/>
                <a:cs typeface="Times New Roman MT Bold"/>
                <a:sym typeface="Times New Roman MT Bold"/>
              </a:rPr>
              <a:t>SHAP Values:</a:t>
            </a:r>
          </a:p>
          <a:p>
            <a:pPr algn="l">
              <a:lnSpc>
                <a:spcPts val="5599"/>
              </a:lnSpc>
            </a:pPr>
            <a:r>
              <a:rPr lang="en-US" sz="3999">
                <a:solidFill>
                  <a:srgbClr val="F8FCFD"/>
                </a:solidFill>
                <a:latin typeface="Times New Roman MT"/>
                <a:ea typeface="Times New Roman MT"/>
                <a:cs typeface="Times New Roman MT"/>
                <a:sym typeface="Times New Roman MT"/>
              </a:rPr>
              <a:t>      </a:t>
            </a:r>
            <a:r>
              <a:rPr lang="en-US" sz="3999">
                <a:solidFill>
                  <a:srgbClr val="F8FCFD"/>
                </a:solidFill>
                <a:latin typeface="Times New Roman MT"/>
                <a:ea typeface="Times New Roman MT"/>
                <a:cs typeface="Times New Roman MT"/>
                <a:sym typeface="Times New Roman MT"/>
              </a:rPr>
              <a:t>Quantify how each feature affects a specific prediction.</a:t>
            </a:r>
          </a:p>
          <a:p>
            <a:pPr algn="l">
              <a:lnSpc>
                <a:spcPts val="5599"/>
              </a:lnSpc>
            </a:pPr>
          </a:p>
          <a:p>
            <a:pPr algn="l">
              <a:lnSpc>
                <a:spcPts val="5599"/>
              </a:lnSpc>
            </a:pPr>
          </a:p>
        </p:txBody>
      </p:sp>
    </p:spTree>
  </p:cSld>
  <p:clrMapOvr>
    <a:masterClrMapping/>
  </p:clrMapOvr>
</p:sld>
</file>

<file path=ppt/slides/slide3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881518" y="-1081304"/>
            <a:ext cx="19694108" cy="11742192"/>
            <a:chOff x="0" y="0"/>
            <a:chExt cx="6663080" cy="3972720"/>
          </a:xfrm>
        </p:grpSpPr>
        <p:sp>
          <p:nvSpPr>
            <p:cNvPr name="Freeform 4" id="4"/>
            <p:cNvSpPr/>
            <p:nvPr/>
          </p:nvSpPr>
          <p:spPr>
            <a:xfrm flipH="false" flipV="false" rot="0">
              <a:off x="0" y="0"/>
              <a:ext cx="6663080" cy="3972720"/>
            </a:xfrm>
            <a:custGeom>
              <a:avLst/>
              <a:gdLst/>
              <a:ahLst/>
              <a:cxnLst/>
              <a:rect r="r" b="b" t="t" l="l"/>
              <a:pathLst>
                <a:path h="3972720" w="6663080">
                  <a:moveTo>
                    <a:pt x="0" y="0"/>
                  </a:moveTo>
                  <a:lnTo>
                    <a:pt x="6663080" y="0"/>
                  </a:lnTo>
                  <a:lnTo>
                    <a:pt x="6663080" y="3972720"/>
                  </a:lnTo>
                  <a:lnTo>
                    <a:pt x="0" y="3972720"/>
                  </a:lnTo>
                  <a:close/>
                </a:path>
              </a:pathLst>
            </a:custGeom>
            <a:gradFill rotWithShape="true">
              <a:gsLst>
                <a:gs pos="0">
                  <a:srgbClr val="0B0089">
                    <a:alpha val="91000"/>
                  </a:srgbClr>
                </a:gs>
                <a:gs pos="100000">
                  <a:srgbClr val="4909A6">
                    <a:alpha val="91000"/>
                  </a:srgbClr>
                </a:gs>
              </a:gsLst>
              <a:lin ang="2700000"/>
            </a:gradFill>
          </p:spPr>
        </p:sp>
        <p:sp>
          <p:nvSpPr>
            <p:cNvPr name="TextBox 5" id="5"/>
            <p:cNvSpPr txBox="true"/>
            <p:nvPr/>
          </p:nvSpPr>
          <p:spPr>
            <a:xfrm>
              <a:off x="0" y="-76200"/>
              <a:ext cx="6663080" cy="404892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sp>
        <p:nvSpPr>
          <p:cNvPr name="Freeform 9" id="9"/>
          <p:cNvSpPr/>
          <p:nvPr/>
        </p:nvSpPr>
        <p:spPr>
          <a:xfrm flipH="false" flipV="false" rot="-5400000">
            <a:off x="13078245" y="2107246"/>
            <a:ext cx="3685413" cy="3685413"/>
          </a:xfrm>
          <a:custGeom>
            <a:avLst/>
            <a:gdLst/>
            <a:ahLst/>
            <a:cxnLst/>
            <a:rect r="r" b="b" t="t" l="l"/>
            <a:pathLst>
              <a:path h="3685413" w="3685413">
                <a:moveTo>
                  <a:pt x="0" y="0"/>
                </a:moveTo>
                <a:lnTo>
                  <a:pt x="3685414" y="0"/>
                </a:lnTo>
                <a:lnTo>
                  <a:pt x="3685414" y="3685413"/>
                </a:lnTo>
                <a:lnTo>
                  <a:pt x="0" y="368541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true" flipV="false" rot="0">
            <a:off x="12003307" y="8041317"/>
            <a:ext cx="7315200" cy="2433967"/>
          </a:xfrm>
          <a:custGeom>
            <a:avLst/>
            <a:gdLst/>
            <a:ahLst/>
            <a:cxnLst/>
            <a:rect r="r" b="b" t="t" l="l"/>
            <a:pathLst>
              <a:path h="2433967" w="7315200">
                <a:moveTo>
                  <a:pt x="7315200" y="0"/>
                </a:moveTo>
                <a:lnTo>
                  <a:pt x="0" y="0"/>
                </a:lnTo>
                <a:lnTo>
                  <a:pt x="0" y="2433966"/>
                </a:lnTo>
                <a:lnTo>
                  <a:pt x="7315200" y="2433966"/>
                </a:lnTo>
                <a:lnTo>
                  <a:pt x="731520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229146" y="297628"/>
            <a:ext cx="19622664" cy="6908800"/>
          </a:xfrm>
          <a:prstGeom prst="rect">
            <a:avLst/>
          </a:prstGeom>
        </p:spPr>
        <p:txBody>
          <a:bodyPr anchor="t" rtlCol="false" tIns="0" lIns="0" bIns="0" rIns="0">
            <a:spAutoFit/>
          </a:bodyPr>
          <a:lstStyle/>
          <a:p>
            <a:pPr algn="just">
              <a:lnSpc>
                <a:spcPts val="9660"/>
              </a:lnSpc>
            </a:pPr>
            <a:r>
              <a:rPr lang="en-US" sz="6900" b="true">
                <a:solidFill>
                  <a:srgbClr val="F8FCFD"/>
                </a:solidFill>
                <a:latin typeface="Times New Roman MT Bold"/>
                <a:ea typeface="Times New Roman MT Bold"/>
                <a:cs typeface="Times New Roman MT Bold"/>
                <a:sym typeface="Times New Roman MT Bold"/>
              </a:rPr>
              <a:t>Limitations</a:t>
            </a:r>
          </a:p>
          <a:p>
            <a:pPr algn="just">
              <a:lnSpc>
                <a:spcPts val="9660"/>
              </a:lnSpc>
            </a:pPr>
          </a:p>
          <a:p>
            <a:pPr algn="just" marL="885191" indent="-442595" lvl="1">
              <a:lnSpc>
                <a:spcPts val="5740"/>
              </a:lnSpc>
              <a:buFont typeface="Arial"/>
              <a:buChar char="•"/>
            </a:pPr>
            <a:r>
              <a:rPr lang="en-US" sz="4100">
                <a:solidFill>
                  <a:srgbClr val="F8FCFD"/>
                </a:solidFill>
                <a:latin typeface="Times New Roman MT"/>
                <a:ea typeface="Times New Roman MT"/>
                <a:cs typeface="Times New Roman MT"/>
                <a:sym typeface="Times New Roman MT"/>
              </a:rPr>
              <a:t>Requires careful hyperparameter tuning.</a:t>
            </a:r>
          </a:p>
          <a:p>
            <a:pPr algn="just" marL="885191" indent="-442595" lvl="1">
              <a:lnSpc>
                <a:spcPts val="5740"/>
              </a:lnSpc>
              <a:buFont typeface="Arial"/>
              <a:buChar char="•"/>
            </a:pPr>
            <a:r>
              <a:rPr lang="en-US" sz="4100">
                <a:solidFill>
                  <a:srgbClr val="F8FCFD"/>
                </a:solidFill>
                <a:latin typeface="Times New Roman MT"/>
                <a:ea typeface="Times New Roman MT"/>
                <a:cs typeface="Times New Roman MT"/>
                <a:sym typeface="Times New Roman MT"/>
              </a:rPr>
              <a:t>Can overfit if too deep or too many trees.</a:t>
            </a:r>
          </a:p>
          <a:p>
            <a:pPr algn="just" marL="885191" indent="-442595" lvl="1">
              <a:lnSpc>
                <a:spcPts val="5740"/>
              </a:lnSpc>
              <a:buFont typeface="Arial"/>
              <a:buChar char="•"/>
            </a:pPr>
            <a:r>
              <a:rPr lang="en-US" sz="4100">
                <a:solidFill>
                  <a:srgbClr val="F8FCFD"/>
                </a:solidFill>
                <a:latin typeface="Times New Roman MT"/>
                <a:ea typeface="Times New Roman MT"/>
                <a:cs typeface="Times New Roman MT"/>
                <a:sym typeface="Times New Roman MT"/>
              </a:rPr>
              <a:t>Less interpretable than simpler models (though SHAP helps).</a:t>
            </a:r>
          </a:p>
          <a:p>
            <a:pPr algn="just" marL="885191" indent="-442595" lvl="1">
              <a:lnSpc>
                <a:spcPts val="5740"/>
              </a:lnSpc>
              <a:buFont typeface="Arial"/>
              <a:buChar char="•"/>
            </a:pPr>
            <a:r>
              <a:rPr lang="en-US" sz="4100">
                <a:solidFill>
                  <a:srgbClr val="F8FCFD"/>
                </a:solidFill>
                <a:latin typeface="Times New Roman MT"/>
                <a:ea typeface="Times New Roman MT"/>
                <a:cs typeface="Times New Roman MT"/>
                <a:sym typeface="Times New Roman MT"/>
              </a:rPr>
              <a:t>Computationally heavy for extremely large or high-resolution data.</a:t>
            </a:r>
          </a:p>
          <a:p>
            <a:pPr algn="just">
              <a:lnSpc>
                <a:spcPts val="5740"/>
              </a:lnSpc>
            </a:pPr>
          </a:p>
          <a:p>
            <a:pPr algn="just">
              <a:lnSpc>
                <a:spcPts val="5740"/>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100000">
                  <a:srgbClr val="4909A6">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3573308" y="8612419"/>
            <a:ext cx="5896036" cy="975526"/>
          </a:xfrm>
          <a:custGeom>
            <a:avLst/>
            <a:gdLst/>
            <a:ahLst/>
            <a:cxnLst/>
            <a:rect r="r" b="b" t="t" l="l"/>
            <a:pathLst>
              <a:path h="975526" w="5896036">
                <a:moveTo>
                  <a:pt x="0" y="0"/>
                </a:moveTo>
                <a:lnTo>
                  <a:pt x="5896036" y="0"/>
                </a:lnTo>
                <a:lnTo>
                  <a:pt x="5896036" y="975526"/>
                </a:lnTo>
                <a:lnTo>
                  <a:pt x="0" y="97552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2062181">
            <a:off x="-1826523" y="5804953"/>
            <a:ext cx="2573620" cy="4114800"/>
          </a:xfrm>
          <a:custGeom>
            <a:avLst/>
            <a:gdLst/>
            <a:ahLst/>
            <a:cxnLst/>
            <a:rect r="r" b="b" t="t" l="l"/>
            <a:pathLst>
              <a:path h="4114800" w="2573620">
                <a:moveTo>
                  <a:pt x="0" y="0"/>
                </a:moveTo>
                <a:lnTo>
                  <a:pt x="2573621" y="0"/>
                </a:lnTo>
                <a:lnTo>
                  <a:pt x="2573621"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5808263" y="2172541"/>
            <a:ext cx="11161117" cy="1245362"/>
          </a:xfrm>
          <a:prstGeom prst="rect">
            <a:avLst/>
          </a:prstGeom>
        </p:spPr>
        <p:txBody>
          <a:bodyPr anchor="t" rtlCol="false" tIns="0" lIns="0" bIns="0" rIns="0">
            <a:spAutoFit/>
          </a:bodyPr>
          <a:lstStyle/>
          <a:p>
            <a:pPr algn="l">
              <a:lnSpc>
                <a:spcPts val="8373"/>
              </a:lnSpc>
            </a:pPr>
            <a:r>
              <a:rPr lang="en-US" sz="7899" spc="-505" b="true">
                <a:solidFill>
                  <a:srgbClr val="FFFFFF"/>
                </a:solidFill>
                <a:latin typeface="Times New Roman MT Bold"/>
                <a:ea typeface="Times New Roman MT Bold"/>
                <a:cs typeface="Times New Roman MT Bold"/>
                <a:sym typeface="Times New Roman MT Bold"/>
              </a:rPr>
              <a:t>What is gene expression?</a:t>
            </a:r>
          </a:p>
        </p:txBody>
      </p:sp>
      <p:sp>
        <p:nvSpPr>
          <p:cNvPr name="Freeform 9" id="9"/>
          <p:cNvSpPr/>
          <p:nvPr/>
        </p:nvSpPr>
        <p:spPr>
          <a:xfrm flipH="false" flipV="false" rot="8801556">
            <a:off x="17591123" y="1974101"/>
            <a:ext cx="2573620" cy="4114800"/>
          </a:xfrm>
          <a:custGeom>
            <a:avLst/>
            <a:gdLst/>
            <a:ahLst/>
            <a:cxnLst/>
            <a:rect r="r" b="b" t="t" l="l"/>
            <a:pathLst>
              <a:path h="4114800" w="2573620">
                <a:moveTo>
                  <a:pt x="0" y="0"/>
                </a:moveTo>
                <a:lnTo>
                  <a:pt x="2573620" y="0"/>
                </a:lnTo>
                <a:lnTo>
                  <a:pt x="2573620"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1028700" y="4031501"/>
            <a:ext cx="4287377" cy="3801321"/>
          </a:xfrm>
          <a:custGeom>
            <a:avLst/>
            <a:gdLst/>
            <a:ahLst/>
            <a:cxnLst/>
            <a:rect r="r" b="b" t="t" l="l"/>
            <a:pathLst>
              <a:path h="3801321" w="4287377">
                <a:moveTo>
                  <a:pt x="0" y="0"/>
                </a:moveTo>
                <a:lnTo>
                  <a:pt x="4287377" y="0"/>
                </a:lnTo>
                <a:lnTo>
                  <a:pt x="4287377" y="3801322"/>
                </a:lnTo>
                <a:lnTo>
                  <a:pt x="0" y="3801322"/>
                </a:lnTo>
                <a:lnTo>
                  <a:pt x="0" y="0"/>
                </a:lnTo>
                <a:close/>
              </a:path>
            </a:pathLst>
          </a:custGeom>
          <a:blipFill>
            <a:blip r:embed="rId7">
              <a:alphaModFix amt="85000"/>
            </a:blip>
            <a:stretch>
              <a:fillRect l="-15972" t="-8613" r="-14001" b="-8613"/>
            </a:stretch>
          </a:blipFill>
        </p:spPr>
      </p:sp>
      <p:sp>
        <p:nvSpPr>
          <p:cNvPr name="TextBox 11" id="11"/>
          <p:cNvSpPr txBox="true"/>
          <p:nvPr/>
        </p:nvSpPr>
        <p:spPr>
          <a:xfrm rot="0">
            <a:off x="5808263" y="3799143"/>
            <a:ext cx="10713063" cy="4271626"/>
          </a:xfrm>
          <a:prstGeom prst="rect">
            <a:avLst/>
          </a:prstGeom>
        </p:spPr>
        <p:txBody>
          <a:bodyPr anchor="t" rtlCol="false" tIns="0" lIns="0" bIns="0" rIns="0">
            <a:spAutoFit/>
          </a:bodyPr>
          <a:lstStyle/>
          <a:p>
            <a:pPr algn="l">
              <a:lnSpc>
                <a:spcPts val="4753"/>
              </a:lnSpc>
            </a:pPr>
            <a:r>
              <a:rPr lang="en-US" sz="3802" spc="57">
                <a:solidFill>
                  <a:srgbClr val="FFFFFF"/>
                </a:solidFill>
                <a:latin typeface="Times New Roman MT"/>
                <a:ea typeface="Times New Roman MT"/>
                <a:cs typeface="Times New Roman MT"/>
                <a:sym typeface="Times New Roman MT"/>
              </a:rPr>
              <a:t>Gene expression in brain cancer = the level at which genes are active in brain cells.</a:t>
            </a:r>
          </a:p>
          <a:p>
            <a:pPr algn="l">
              <a:lnSpc>
                <a:spcPts val="4753"/>
              </a:lnSpc>
            </a:pPr>
            <a:r>
              <a:rPr lang="en-US" sz="3802" spc="57">
                <a:solidFill>
                  <a:srgbClr val="FFFFFF"/>
                </a:solidFill>
                <a:latin typeface="Times New Roman MT"/>
                <a:ea typeface="Times New Roman MT"/>
                <a:cs typeface="Times New Roman MT"/>
                <a:sym typeface="Times New Roman MT"/>
              </a:rPr>
              <a:t>Each tumor type exhibits a unique gene expression profile.For instance, a gene may be highly expressed in glioblastoma but low in astrocytoma. These differences form a biological fingerprint that can be exploited for classification</a:t>
            </a:r>
          </a:p>
        </p:txBody>
      </p:sp>
    </p:spTree>
  </p:cSld>
  <p:clrMapOvr>
    <a:masterClrMapping/>
  </p:clrMapOvr>
</p:sld>
</file>

<file path=ppt/slides/slide4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200025"/>
              <a:ext cx="4816593" cy="2909358"/>
            </a:xfrm>
            <a:prstGeom prst="rect">
              <a:avLst/>
            </a:prstGeom>
          </p:spPr>
          <p:txBody>
            <a:bodyPr anchor="ctr" rtlCol="false" tIns="50800" lIns="50800" bIns="50800" rIns="50800"/>
            <a:lstStyle/>
            <a:p>
              <a:pPr algn="ctr">
                <a:lnSpc>
                  <a:spcPts val="7279"/>
                </a:lnSpc>
              </a:pPr>
              <a:r>
                <a:rPr lang="en-US" sz="5199" b="true">
                  <a:solidFill>
                    <a:srgbClr val="FFFFFF">
                      <a:alpha val="90980"/>
                    </a:srgbClr>
                  </a:solidFill>
                  <a:latin typeface="Times New Roman MT Bold"/>
                  <a:ea typeface="Times New Roman MT Bold"/>
                  <a:cs typeface="Times New Roman MT Bold"/>
                  <a:sym typeface="Times New Roman MT Bold"/>
                </a:rPr>
                <a:t>XGBoost</a:t>
              </a: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grpSp>
        <p:nvGrpSpPr>
          <p:cNvPr name="Group 9" id="9"/>
          <p:cNvGrpSpPr/>
          <p:nvPr/>
        </p:nvGrpSpPr>
        <p:grpSpPr>
          <a:xfrm rot="0">
            <a:off x="1028700" y="2092235"/>
            <a:ext cx="15666944" cy="4258592"/>
            <a:chOff x="0" y="0"/>
            <a:chExt cx="2427220" cy="659767"/>
          </a:xfrm>
        </p:grpSpPr>
        <p:sp>
          <p:nvSpPr>
            <p:cNvPr name="Freeform 10" id="10"/>
            <p:cNvSpPr/>
            <p:nvPr/>
          </p:nvSpPr>
          <p:spPr>
            <a:xfrm flipH="false" flipV="false" rot="0">
              <a:off x="0" y="0"/>
              <a:ext cx="2427220" cy="659767"/>
            </a:xfrm>
            <a:custGeom>
              <a:avLst/>
              <a:gdLst/>
              <a:ahLst/>
              <a:cxnLst/>
              <a:rect r="r" b="b" t="t" l="l"/>
              <a:pathLst>
                <a:path h="659767" w="2427220">
                  <a:moveTo>
                    <a:pt x="24214" y="0"/>
                  </a:moveTo>
                  <a:lnTo>
                    <a:pt x="2403006" y="0"/>
                  </a:lnTo>
                  <a:cubicBezTo>
                    <a:pt x="2416379" y="0"/>
                    <a:pt x="2427220" y="10841"/>
                    <a:pt x="2427220" y="24214"/>
                  </a:cubicBezTo>
                  <a:lnTo>
                    <a:pt x="2427220" y="635554"/>
                  </a:lnTo>
                  <a:cubicBezTo>
                    <a:pt x="2427220" y="641976"/>
                    <a:pt x="2424669" y="648134"/>
                    <a:pt x="2420128" y="652675"/>
                  </a:cubicBezTo>
                  <a:cubicBezTo>
                    <a:pt x="2415587" y="657216"/>
                    <a:pt x="2409428" y="659767"/>
                    <a:pt x="2403006" y="659767"/>
                  </a:cubicBezTo>
                  <a:lnTo>
                    <a:pt x="24214" y="659767"/>
                  </a:lnTo>
                  <a:cubicBezTo>
                    <a:pt x="17792" y="659767"/>
                    <a:pt x="11633" y="657216"/>
                    <a:pt x="7092" y="652675"/>
                  </a:cubicBezTo>
                  <a:cubicBezTo>
                    <a:pt x="2551" y="648134"/>
                    <a:pt x="0" y="641976"/>
                    <a:pt x="0" y="635554"/>
                  </a:cubicBezTo>
                  <a:lnTo>
                    <a:pt x="0" y="24214"/>
                  </a:lnTo>
                  <a:cubicBezTo>
                    <a:pt x="0" y="17792"/>
                    <a:pt x="2551" y="11633"/>
                    <a:pt x="7092" y="7092"/>
                  </a:cubicBezTo>
                  <a:cubicBezTo>
                    <a:pt x="11633" y="2551"/>
                    <a:pt x="17792" y="0"/>
                    <a:pt x="24214" y="0"/>
                  </a:cubicBezTo>
                  <a:close/>
                </a:path>
              </a:pathLst>
            </a:custGeom>
            <a:blipFill>
              <a:blip r:embed="rId3"/>
              <a:stretch>
                <a:fillRect l="0" t="-5124" r="0" b="-131991"/>
              </a:stretch>
            </a:blipFill>
            <a:ln w="228600" cap="rnd">
              <a:gradFill>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a:prstDash val="solid"/>
              <a:round/>
            </a:ln>
          </p:spPr>
        </p:sp>
      </p:grpSp>
      <p:sp>
        <p:nvSpPr>
          <p:cNvPr name="TextBox 11" id="11"/>
          <p:cNvSpPr txBox="true"/>
          <p:nvPr/>
        </p:nvSpPr>
        <p:spPr>
          <a:xfrm rot="0">
            <a:off x="7274561" y="6359570"/>
            <a:ext cx="8558090" cy="1544320"/>
          </a:xfrm>
          <a:prstGeom prst="rect">
            <a:avLst/>
          </a:prstGeom>
        </p:spPr>
        <p:txBody>
          <a:bodyPr anchor="t" rtlCol="false" tIns="0" lIns="0" bIns="0" rIns="0">
            <a:spAutoFit/>
          </a:bodyPr>
          <a:lstStyle/>
          <a:p>
            <a:pPr algn="l">
              <a:lnSpc>
                <a:spcPts val="10999"/>
              </a:lnSpc>
            </a:pPr>
            <a:r>
              <a:rPr lang="en-US" sz="8799" spc="131" b="true">
                <a:solidFill>
                  <a:srgbClr val="FFFFFF"/>
                </a:solidFill>
                <a:latin typeface="Times New Roman MT Bold"/>
                <a:ea typeface="Times New Roman MT Bold"/>
                <a:cs typeface="Times New Roman MT Bold"/>
                <a:sym typeface="Times New Roman MT Bold"/>
              </a:rPr>
              <a:t>SVM</a:t>
            </a:r>
          </a:p>
        </p:txBody>
      </p:sp>
    </p:spTree>
  </p:cSld>
  <p:clrMapOvr>
    <a:masterClrMapping/>
  </p:clrMapOvr>
</p:sld>
</file>

<file path=ppt/slides/slide4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881518" y="-1081304"/>
            <a:ext cx="19694108" cy="11742192"/>
            <a:chOff x="0" y="0"/>
            <a:chExt cx="6663080" cy="3972720"/>
          </a:xfrm>
        </p:grpSpPr>
        <p:sp>
          <p:nvSpPr>
            <p:cNvPr name="Freeform 4" id="4"/>
            <p:cNvSpPr/>
            <p:nvPr/>
          </p:nvSpPr>
          <p:spPr>
            <a:xfrm flipH="false" flipV="false" rot="0">
              <a:off x="0" y="0"/>
              <a:ext cx="6663080" cy="3972720"/>
            </a:xfrm>
            <a:custGeom>
              <a:avLst/>
              <a:gdLst/>
              <a:ahLst/>
              <a:cxnLst/>
              <a:rect r="r" b="b" t="t" l="l"/>
              <a:pathLst>
                <a:path h="3972720" w="6663080">
                  <a:moveTo>
                    <a:pt x="0" y="0"/>
                  </a:moveTo>
                  <a:lnTo>
                    <a:pt x="6663080" y="0"/>
                  </a:lnTo>
                  <a:lnTo>
                    <a:pt x="6663080" y="3972720"/>
                  </a:lnTo>
                  <a:lnTo>
                    <a:pt x="0" y="3972720"/>
                  </a:lnTo>
                  <a:close/>
                </a:path>
              </a:pathLst>
            </a:custGeom>
            <a:gradFill rotWithShape="true">
              <a:gsLst>
                <a:gs pos="0">
                  <a:srgbClr val="0B0089">
                    <a:alpha val="91000"/>
                  </a:srgbClr>
                </a:gs>
                <a:gs pos="100000">
                  <a:srgbClr val="4909A6">
                    <a:alpha val="91000"/>
                  </a:srgbClr>
                </a:gs>
              </a:gsLst>
              <a:lin ang="2700000"/>
            </a:gradFill>
          </p:spPr>
        </p:sp>
        <p:sp>
          <p:nvSpPr>
            <p:cNvPr name="TextBox 5" id="5"/>
            <p:cNvSpPr txBox="true"/>
            <p:nvPr/>
          </p:nvSpPr>
          <p:spPr>
            <a:xfrm>
              <a:off x="0" y="-76200"/>
              <a:ext cx="6663080" cy="404892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sp>
        <p:nvSpPr>
          <p:cNvPr name="Freeform 9" id="9"/>
          <p:cNvSpPr/>
          <p:nvPr/>
        </p:nvSpPr>
        <p:spPr>
          <a:xfrm flipH="false" flipV="false" rot="-5400000">
            <a:off x="13078245" y="2107246"/>
            <a:ext cx="3685413" cy="3685413"/>
          </a:xfrm>
          <a:custGeom>
            <a:avLst/>
            <a:gdLst/>
            <a:ahLst/>
            <a:cxnLst/>
            <a:rect r="r" b="b" t="t" l="l"/>
            <a:pathLst>
              <a:path h="3685413" w="3685413">
                <a:moveTo>
                  <a:pt x="0" y="0"/>
                </a:moveTo>
                <a:lnTo>
                  <a:pt x="3685414" y="0"/>
                </a:lnTo>
                <a:lnTo>
                  <a:pt x="3685414" y="3685413"/>
                </a:lnTo>
                <a:lnTo>
                  <a:pt x="0" y="368541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true" flipV="false" rot="0">
            <a:off x="12003307" y="8041317"/>
            <a:ext cx="7315200" cy="2433967"/>
          </a:xfrm>
          <a:custGeom>
            <a:avLst/>
            <a:gdLst/>
            <a:ahLst/>
            <a:cxnLst/>
            <a:rect r="r" b="b" t="t" l="l"/>
            <a:pathLst>
              <a:path h="2433967" w="7315200">
                <a:moveTo>
                  <a:pt x="7315200" y="0"/>
                </a:moveTo>
                <a:lnTo>
                  <a:pt x="0" y="0"/>
                </a:lnTo>
                <a:lnTo>
                  <a:pt x="0" y="2433966"/>
                </a:lnTo>
                <a:lnTo>
                  <a:pt x="7315200" y="2433966"/>
                </a:lnTo>
                <a:lnTo>
                  <a:pt x="731520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683908" y="-1555285"/>
            <a:ext cx="16920183" cy="15292071"/>
          </a:xfrm>
          <a:prstGeom prst="rect">
            <a:avLst/>
          </a:prstGeom>
        </p:spPr>
        <p:txBody>
          <a:bodyPr anchor="t" rtlCol="false" tIns="0" lIns="0" bIns="0" rIns="0">
            <a:spAutoFit/>
          </a:bodyPr>
          <a:lstStyle/>
          <a:p>
            <a:pPr algn="ctr" rtl="true">
              <a:lnSpc>
                <a:spcPts val="7699"/>
              </a:lnSpc>
            </a:pPr>
          </a:p>
          <a:p>
            <a:pPr algn="ctr">
              <a:lnSpc>
                <a:spcPts val="7699"/>
              </a:lnSpc>
            </a:pPr>
          </a:p>
          <a:p>
            <a:pPr algn="ctr">
              <a:lnSpc>
                <a:spcPts val="7699"/>
              </a:lnSpc>
            </a:pPr>
            <a:r>
              <a:rPr lang="en-US" sz="5499" b="true">
                <a:solidFill>
                  <a:srgbClr val="F8FCFD"/>
                </a:solidFill>
                <a:latin typeface="Times New Roman MT Bold"/>
                <a:ea typeface="Times New Roman MT Bold"/>
                <a:cs typeface="Times New Roman MT Bold"/>
                <a:sym typeface="Times New Roman MT Bold"/>
              </a:rPr>
              <a:t>Support Vector Machine (SVM)</a:t>
            </a:r>
          </a:p>
          <a:p>
            <a:pPr algn="just">
              <a:lnSpc>
                <a:spcPts val="5880"/>
              </a:lnSpc>
            </a:pPr>
            <a:r>
              <a:rPr lang="en-US" sz="4200">
                <a:solidFill>
                  <a:srgbClr val="F8FCFD"/>
                </a:solidFill>
                <a:latin typeface="Times New Roman MT"/>
                <a:ea typeface="Times New Roman MT"/>
                <a:cs typeface="Times New Roman MT"/>
                <a:sym typeface="Times New Roman MT"/>
              </a:rPr>
              <a:t>is a machine learning algorithm used for </a:t>
            </a:r>
            <a:r>
              <a:rPr lang="en-US" sz="4200" b="true">
                <a:solidFill>
                  <a:srgbClr val="F8FCFD"/>
                </a:solidFill>
                <a:latin typeface="Times New Roman MT Bold"/>
                <a:ea typeface="Times New Roman MT Bold"/>
                <a:cs typeface="Times New Roman MT Bold"/>
                <a:sym typeface="Times New Roman MT Bold"/>
              </a:rPr>
              <a:t>classification</a:t>
            </a:r>
            <a:r>
              <a:rPr lang="en-US" sz="4200">
                <a:solidFill>
                  <a:srgbClr val="F8FCFD"/>
                </a:solidFill>
                <a:latin typeface="Times New Roman MT"/>
                <a:ea typeface="Times New Roman MT"/>
                <a:cs typeface="Times New Roman MT"/>
                <a:sym typeface="Times New Roman MT"/>
              </a:rPr>
              <a:t> and </a:t>
            </a:r>
            <a:r>
              <a:rPr lang="en-US" sz="4200" b="true">
                <a:solidFill>
                  <a:srgbClr val="F8FCFD"/>
                </a:solidFill>
                <a:latin typeface="Times New Roman MT Bold"/>
                <a:ea typeface="Times New Roman MT Bold"/>
                <a:cs typeface="Times New Roman MT Bold"/>
                <a:sym typeface="Times New Roman MT Bold"/>
              </a:rPr>
              <a:t>prediction</a:t>
            </a:r>
            <a:r>
              <a:rPr lang="en-US" sz="4200">
                <a:solidFill>
                  <a:srgbClr val="F8FCFD"/>
                </a:solidFill>
                <a:latin typeface="Times New Roman MT"/>
                <a:ea typeface="Times New Roman MT"/>
                <a:cs typeface="Times New Roman MT"/>
                <a:sym typeface="Times New Roman MT"/>
              </a:rPr>
              <a:t>. It works by finding the best line or boundary that separates data into different classes with the maximum margin between them.</a:t>
            </a:r>
          </a:p>
          <a:p>
            <a:pPr algn="just">
              <a:lnSpc>
                <a:spcPts val="5880"/>
              </a:lnSpc>
            </a:pPr>
          </a:p>
          <a:p>
            <a:pPr algn="just">
              <a:lnSpc>
                <a:spcPts val="5880"/>
              </a:lnSpc>
            </a:pPr>
            <a:r>
              <a:rPr lang="en-US" sz="4200">
                <a:solidFill>
                  <a:srgbClr val="F8FCFD"/>
                </a:solidFill>
                <a:latin typeface="Times New Roman MT"/>
                <a:ea typeface="Times New Roman MT"/>
                <a:cs typeface="Times New Roman MT"/>
                <a:sym typeface="Times New Roman MT"/>
              </a:rPr>
              <a:t>Wh</a:t>
            </a:r>
            <a:r>
              <a:rPr lang="en-US" sz="4200">
                <a:solidFill>
                  <a:srgbClr val="F8FCFD"/>
                </a:solidFill>
                <a:latin typeface="Times New Roman MT"/>
                <a:ea typeface="Times New Roman MT"/>
                <a:cs typeface="Times New Roman MT"/>
                <a:sym typeface="Times New Roman MT"/>
              </a:rPr>
              <a:t>en the data is not linearly separable, </a:t>
            </a:r>
            <a:r>
              <a:rPr lang="en-US" sz="4200" b="true">
                <a:solidFill>
                  <a:srgbClr val="F8FCFD"/>
                </a:solidFill>
                <a:latin typeface="Times New Roman MT Bold"/>
                <a:ea typeface="Times New Roman MT Bold"/>
                <a:cs typeface="Times New Roman MT Bold"/>
                <a:sym typeface="Times New Roman MT Bold"/>
              </a:rPr>
              <a:t>SVM</a:t>
            </a:r>
            <a:r>
              <a:rPr lang="en-US" sz="4200">
                <a:solidFill>
                  <a:srgbClr val="F8FCFD"/>
                </a:solidFill>
                <a:latin typeface="Times New Roman MT"/>
                <a:ea typeface="Times New Roman MT"/>
                <a:cs typeface="Times New Roman MT"/>
                <a:sym typeface="Times New Roman MT"/>
              </a:rPr>
              <a:t> uses a </a:t>
            </a:r>
            <a:r>
              <a:rPr lang="en-US" sz="4200" b="true">
                <a:solidFill>
                  <a:srgbClr val="F8FCFD"/>
                </a:solidFill>
                <a:latin typeface="Times New Roman MT Bold"/>
                <a:ea typeface="Times New Roman MT Bold"/>
                <a:cs typeface="Times New Roman MT Bold"/>
                <a:sym typeface="Times New Roman MT Bold"/>
              </a:rPr>
              <a:t>Kernel function</a:t>
            </a:r>
            <a:r>
              <a:rPr lang="en-US" sz="4200">
                <a:solidFill>
                  <a:srgbClr val="F8FCFD"/>
                </a:solidFill>
                <a:latin typeface="Times New Roman MT"/>
                <a:ea typeface="Times New Roman MT"/>
                <a:cs typeface="Times New Roman MT"/>
                <a:sym typeface="Times New Roman MT"/>
              </a:rPr>
              <a:t> to transform the data into a higher dimension, making it easier to separate.</a:t>
            </a:r>
          </a:p>
          <a:p>
            <a:pPr algn="just">
              <a:lnSpc>
                <a:spcPts val="5880"/>
              </a:lnSpc>
            </a:pPr>
            <a:r>
              <a:rPr lang="en-US" sz="4200">
                <a:solidFill>
                  <a:srgbClr val="F8FCFD"/>
                </a:solidFill>
                <a:latin typeface="Times New Roman MT"/>
                <a:ea typeface="Times New Roman MT"/>
                <a:cs typeface="Times New Roman MT"/>
                <a:sym typeface="Times New Roman MT"/>
              </a:rPr>
              <a:t>Common </a:t>
            </a:r>
            <a:r>
              <a:rPr lang="en-US" sz="4200" b="true">
                <a:solidFill>
                  <a:srgbClr val="F8FCFD"/>
                </a:solidFill>
                <a:latin typeface="Times New Roman MT Bold"/>
                <a:ea typeface="Times New Roman MT Bold"/>
                <a:cs typeface="Times New Roman MT Bold"/>
                <a:sym typeface="Times New Roman MT Bold"/>
              </a:rPr>
              <a:t>Kernel</a:t>
            </a:r>
            <a:r>
              <a:rPr lang="en-US" sz="4200">
                <a:solidFill>
                  <a:srgbClr val="F8FCFD"/>
                </a:solidFill>
                <a:latin typeface="Times New Roman MT"/>
                <a:ea typeface="Times New Roman MT"/>
                <a:cs typeface="Times New Roman MT"/>
                <a:sym typeface="Times New Roman MT"/>
              </a:rPr>
              <a:t> types:</a:t>
            </a:r>
          </a:p>
          <a:p>
            <a:pPr algn="just">
              <a:lnSpc>
                <a:spcPts val="5880"/>
              </a:lnSpc>
            </a:pPr>
            <a:r>
              <a:rPr lang="en-US" sz="4200">
                <a:solidFill>
                  <a:srgbClr val="F8FCFD"/>
                </a:solidFill>
                <a:latin typeface="Times New Roman MT"/>
                <a:ea typeface="Times New Roman MT"/>
                <a:cs typeface="Times New Roman MT"/>
                <a:sym typeface="Times New Roman MT"/>
              </a:rPr>
              <a:t>-Linear Kernel</a:t>
            </a:r>
          </a:p>
          <a:p>
            <a:pPr algn="just">
              <a:lnSpc>
                <a:spcPts val="5880"/>
              </a:lnSpc>
            </a:pPr>
            <a:r>
              <a:rPr lang="en-US" sz="4200">
                <a:solidFill>
                  <a:srgbClr val="F8FCFD"/>
                </a:solidFill>
                <a:latin typeface="Times New Roman MT"/>
                <a:ea typeface="Times New Roman MT"/>
                <a:cs typeface="Times New Roman MT"/>
                <a:sym typeface="Times New Roman MT"/>
              </a:rPr>
              <a:t>-Polynomial Kernel</a:t>
            </a:r>
          </a:p>
          <a:p>
            <a:pPr algn="just">
              <a:lnSpc>
                <a:spcPts val="5880"/>
              </a:lnSpc>
            </a:pPr>
            <a:r>
              <a:rPr lang="en-US" sz="4200">
                <a:solidFill>
                  <a:srgbClr val="F8FCFD"/>
                </a:solidFill>
                <a:latin typeface="Times New Roman MT"/>
                <a:ea typeface="Times New Roman MT"/>
                <a:cs typeface="Times New Roman MT"/>
                <a:sym typeface="Times New Roman MT"/>
              </a:rPr>
              <a:t>-RBF (Radial Basis Function)</a:t>
            </a:r>
          </a:p>
          <a:p>
            <a:pPr algn="l">
              <a:lnSpc>
                <a:spcPts val="5880"/>
              </a:lnSpc>
            </a:pPr>
            <a:r>
              <a:rPr lang="en-US" sz="4200">
                <a:solidFill>
                  <a:srgbClr val="F8FCFD"/>
                </a:solidFill>
                <a:latin typeface="Times New Roman MT"/>
                <a:ea typeface="Times New Roman MT"/>
                <a:cs typeface="Times New Roman MT"/>
                <a:sym typeface="Times New Roman MT"/>
              </a:rPr>
              <a:t>-</a:t>
            </a:r>
            <a:r>
              <a:rPr lang="en-US" sz="4200">
                <a:solidFill>
                  <a:srgbClr val="F8FCFD"/>
                </a:solidFill>
                <a:latin typeface="Times New Roman MT"/>
                <a:ea typeface="Times New Roman MT"/>
                <a:cs typeface="Times New Roman MT"/>
                <a:sym typeface="Times New Roman MT"/>
              </a:rPr>
              <a:t>Sigmoid Kernel</a:t>
            </a:r>
          </a:p>
          <a:p>
            <a:pPr algn="l">
              <a:lnSpc>
                <a:spcPts val="5460"/>
              </a:lnSpc>
            </a:pPr>
          </a:p>
          <a:p>
            <a:pPr algn="l">
              <a:lnSpc>
                <a:spcPts val="5460"/>
              </a:lnSpc>
            </a:pPr>
          </a:p>
          <a:p>
            <a:pPr algn="l">
              <a:lnSpc>
                <a:spcPts val="5460"/>
              </a:lnSpc>
            </a:pPr>
          </a:p>
          <a:p>
            <a:pPr algn="l">
              <a:lnSpc>
                <a:spcPts val="5460"/>
              </a:lnSpc>
            </a:pPr>
            <a:r>
              <a:rPr lang="en-US" sz="3900">
                <a:solidFill>
                  <a:srgbClr val="F8FCFD"/>
                </a:solidFill>
                <a:latin typeface="Times New Roman MT"/>
                <a:ea typeface="Times New Roman MT"/>
                <a:cs typeface="Times New Roman MT"/>
                <a:sym typeface="Times New Roman MT"/>
              </a:rPr>
              <a:t>---</a:t>
            </a:r>
          </a:p>
          <a:p>
            <a:pPr algn="l">
              <a:lnSpc>
                <a:spcPts val="5460"/>
              </a:lnSpc>
            </a:pPr>
          </a:p>
          <a:p>
            <a:pPr algn="l">
              <a:lnSpc>
                <a:spcPts val="5460"/>
              </a:lnSpc>
            </a:pPr>
            <a:r>
              <a:rPr lang="ar-EG" sz="3900">
                <a:solidFill>
                  <a:srgbClr val="F8FCFD"/>
                </a:solidFill>
                <a:latin typeface="Times New Roman MT"/>
                <a:ea typeface="Times New Roman MT"/>
                <a:cs typeface="Times New Roman MT"/>
                <a:sym typeface="Times New Roman MT"/>
                <a:rtl val="true"/>
              </a:rPr>
              <a:t>هل ترغبين أن أضيف ترجمة عربية بسيطة أسفلها لتكون في الشريحة نفسها؟</a:t>
            </a:r>
          </a:p>
        </p:txBody>
      </p:sp>
    </p:spTree>
  </p:cSld>
  <p:clrMapOvr>
    <a:masterClrMapping/>
  </p:clrMapOvr>
</p:sld>
</file>

<file path=ppt/slides/slide4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881518" y="-1081304"/>
            <a:ext cx="19694108" cy="11742192"/>
            <a:chOff x="0" y="0"/>
            <a:chExt cx="6663080" cy="3972720"/>
          </a:xfrm>
        </p:grpSpPr>
        <p:sp>
          <p:nvSpPr>
            <p:cNvPr name="Freeform 4" id="4"/>
            <p:cNvSpPr/>
            <p:nvPr/>
          </p:nvSpPr>
          <p:spPr>
            <a:xfrm flipH="false" flipV="false" rot="0">
              <a:off x="0" y="0"/>
              <a:ext cx="6663080" cy="3972720"/>
            </a:xfrm>
            <a:custGeom>
              <a:avLst/>
              <a:gdLst/>
              <a:ahLst/>
              <a:cxnLst/>
              <a:rect r="r" b="b" t="t" l="l"/>
              <a:pathLst>
                <a:path h="3972720" w="6663080">
                  <a:moveTo>
                    <a:pt x="0" y="0"/>
                  </a:moveTo>
                  <a:lnTo>
                    <a:pt x="6663080" y="0"/>
                  </a:lnTo>
                  <a:lnTo>
                    <a:pt x="6663080" y="3972720"/>
                  </a:lnTo>
                  <a:lnTo>
                    <a:pt x="0" y="3972720"/>
                  </a:lnTo>
                  <a:close/>
                </a:path>
              </a:pathLst>
            </a:custGeom>
            <a:gradFill rotWithShape="true">
              <a:gsLst>
                <a:gs pos="0">
                  <a:srgbClr val="0B0089">
                    <a:alpha val="91000"/>
                  </a:srgbClr>
                </a:gs>
                <a:gs pos="100000">
                  <a:srgbClr val="4909A6">
                    <a:alpha val="91000"/>
                  </a:srgbClr>
                </a:gs>
              </a:gsLst>
              <a:lin ang="2700000"/>
            </a:gradFill>
          </p:spPr>
        </p:sp>
        <p:sp>
          <p:nvSpPr>
            <p:cNvPr name="TextBox 5" id="5"/>
            <p:cNvSpPr txBox="true"/>
            <p:nvPr/>
          </p:nvSpPr>
          <p:spPr>
            <a:xfrm>
              <a:off x="0" y="-76200"/>
              <a:ext cx="6663080" cy="404892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sp>
        <p:nvSpPr>
          <p:cNvPr name="Freeform 9" id="9"/>
          <p:cNvSpPr/>
          <p:nvPr/>
        </p:nvSpPr>
        <p:spPr>
          <a:xfrm flipH="false" flipV="false" rot="-5400000">
            <a:off x="13078245" y="2107246"/>
            <a:ext cx="3685413" cy="3685413"/>
          </a:xfrm>
          <a:custGeom>
            <a:avLst/>
            <a:gdLst/>
            <a:ahLst/>
            <a:cxnLst/>
            <a:rect r="r" b="b" t="t" l="l"/>
            <a:pathLst>
              <a:path h="3685413" w="3685413">
                <a:moveTo>
                  <a:pt x="0" y="0"/>
                </a:moveTo>
                <a:lnTo>
                  <a:pt x="3685414" y="0"/>
                </a:lnTo>
                <a:lnTo>
                  <a:pt x="3685414" y="3685413"/>
                </a:lnTo>
                <a:lnTo>
                  <a:pt x="0" y="368541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true" flipV="false" rot="0">
            <a:off x="12003307" y="8041317"/>
            <a:ext cx="7315200" cy="2433967"/>
          </a:xfrm>
          <a:custGeom>
            <a:avLst/>
            <a:gdLst/>
            <a:ahLst/>
            <a:cxnLst/>
            <a:rect r="r" b="b" t="t" l="l"/>
            <a:pathLst>
              <a:path h="2433967" w="7315200">
                <a:moveTo>
                  <a:pt x="7315200" y="0"/>
                </a:moveTo>
                <a:lnTo>
                  <a:pt x="0" y="0"/>
                </a:lnTo>
                <a:lnTo>
                  <a:pt x="0" y="2433966"/>
                </a:lnTo>
                <a:lnTo>
                  <a:pt x="7315200" y="2433966"/>
                </a:lnTo>
                <a:lnTo>
                  <a:pt x="731520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850237" y="-2378271"/>
            <a:ext cx="16587527" cy="10419588"/>
          </a:xfrm>
          <a:prstGeom prst="rect">
            <a:avLst/>
          </a:prstGeom>
        </p:spPr>
        <p:txBody>
          <a:bodyPr anchor="t" rtlCol="false" tIns="0" lIns="0" bIns="0" rIns="0">
            <a:spAutoFit/>
          </a:bodyPr>
          <a:lstStyle/>
          <a:p>
            <a:pPr algn="just">
              <a:lnSpc>
                <a:spcPts val="4745"/>
              </a:lnSpc>
            </a:pPr>
            <a:r>
              <a:rPr lang="ar-EG" sz="4200">
                <a:solidFill>
                  <a:srgbClr val="F8FCFD"/>
                </a:solidFill>
                <a:latin typeface="Times New Roman MT"/>
                <a:ea typeface="Times New Roman MT"/>
                <a:cs typeface="Times New Roman MT"/>
                <a:sym typeface="Times New Roman MT"/>
                <a:rtl val="true"/>
              </a:rPr>
              <a:t>أكيد 🌸 إليك شرح طريقة عمل</a:t>
            </a:r>
            <a:r>
              <a:rPr lang="en-US" sz="4200">
                <a:solidFill>
                  <a:srgbClr val="F8FCFD"/>
                </a:solidFill>
                <a:latin typeface="Times New Roman MT"/>
                <a:ea typeface="Times New Roman MT"/>
                <a:cs typeface="Times New Roman MT"/>
                <a:sym typeface="Times New Roman MT"/>
              </a:rPr>
              <a:t> SVM </a:t>
            </a:r>
            <a:r>
              <a:rPr lang="ar-EG" sz="4200">
                <a:solidFill>
                  <a:srgbClr val="F8FCFD"/>
                </a:solidFill>
                <a:latin typeface="Times New Roman MT"/>
                <a:ea typeface="Times New Roman MT"/>
                <a:cs typeface="Times New Roman MT"/>
                <a:sym typeface="Times New Roman MT"/>
                <a:rtl val="true"/>
              </a:rPr>
              <a:t>بشكل نقاط بسيطة وواضحة للبرزنتيشن</a:t>
            </a:r>
            <a:r>
              <a:rPr lang="en-US" sz="4200">
                <a:solidFill>
                  <a:srgbClr val="F8FCFD"/>
                </a:solidFill>
                <a:latin typeface="Times New Roman MT"/>
                <a:ea typeface="Times New Roman MT"/>
                <a:cs typeface="Times New Roman MT"/>
                <a:sym typeface="Times New Roman MT"/>
              </a:rPr>
              <a:t>:</a:t>
            </a:r>
          </a:p>
          <a:p>
            <a:pPr algn="ctr">
              <a:lnSpc>
                <a:spcPts val="6214"/>
              </a:lnSpc>
            </a:pPr>
          </a:p>
          <a:p>
            <a:pPr algn="ctr">
              <a:lnSpc>
                <a:spcPts val="6214"/>
              </a:lnSpc>
            </a:pPr>
          </a:p>
          <a:p>
            <a:pPr algn="ctr">
              <a:lnSpc>
                <a:spcPts val="6214"/>
              </a:lnSpc>
            </a:pPr>
          </a:p>
          <a:p>
            <a:pPr algn="ctr">
              <a:lnSpc>
                <a:spcPts val="6214"/>
              </a:lnSpc>
            </a:pPr>
            <a:r>
              <a:rPr lang="en-US" sz="5499" b="true">
                <a:solidFill>
                  <a:srgbClr val="F8FCFD"/>
                </a:solidFill>
                <a:latin typeface="Times New Roman MT Bold"/>
                <a:ea typeface="Times New Roman MT Bold"/>
                <a:cs typeface="Times New Roman MT Bold"/>
                <a:sym typeface="Times New Roman MT Bold"/>
              </a:rPr>
              <a:t>How SVM Works:</a:t>
            </a:r>
          </a:p>
          <a:p>
            <a:pPr algn="just">
              <a:lnSpc>
                <a:spcPts val="4745"/>
              </a:lnSpc>
            </a:pPr>
          </a:p>
          <a:p>
            <a:pPr algn="just">
              <a:lnSpc>
                <a:spcPts val="4745"/>
              </a:lnSpc>
            </a:pPr>
            <a:r>
              <a:rPr lang="en-US" sz="4200">
                <a:solidFill>
                  <a:srgbClr val="F8FCFD"/>
                </a:solidFill>
                <a:latin typeface="Times New Roman MT"/>
                <a:ea typeface="Times New Roman MT"/>
                <a:cs typeface="Times New Roman MT"/>
                <a:sym typeface="Times New Roman MT"/>
              </a:rPr>
              <a:t>🔹 </a:t>
            </a:r>
            <a:r>
              <a:rPr lang="en-US" sz="4200" b="true">
                <a:solidFill>
                  <a:srgbClr val="F8FCFD"/>
                </a:solidFill>
                <a:latin typeface="Times New Roman MT Bold"/>
                <a:ea typeface="Times New Roman MT Bold"/>
                <a:cs typeface="Times New Roman MT Bold"/>
                <a:sym typeface="Times New Roman MT Bold"/>
              </a:rPr>
              <a:t>SVM</a:t>
            </a:r>
            <a:r>
              <a:rPr lang="en-US" sz="4200">
                <a:solidFill>
                  <a:srgbClr val="F8FCFD"/>
                </a:solidFill>
                <a:latin typeface="Times New Roman MT"/>
                <a:ea typeface="Times New Roman MT"/>
                <a:cs typeface="Times New Roman MT"/>
                <a:sym typeface="Times New Roman MT"/>
              </a:rPr>
              <a:t> takes the data and tries to separate it into classes.</a:t>
            </a:r>
          </a:p>
          <a:p>
            <a:pPr algn="just">
              <a:lnSpc>
                <a:spcPts val="4745"/>
              </a:lnSpc>
            </a:pPr>
          </a:p>
          <a:p>
            <a:pPr algn="just">
              <a:lnSpc>
                <a:spcPts val="4745"/>
              </a:lnSpc>
            </a:pPr>
            <a:r>
              <a:rPr lang="en-US" sz="4200">
                <a:solidFill>
                  <a:srgbClr val="F8FCFD"/>
                </a:solidFill>
                <a:latin typeface="Times New Roman MT"/>
                <a:ea typeface="Times New Roman MT"/>
                <a:cs typeface="Times New Roman MT"/>
                <a:sym typeface="Times New Roman MT"/>
              </a:rPr>
              <a:t>🔹 It finds the best boundary (</a:t>
            </a:r>
            <a:r>
              <a:rPr lang="en-US" sz="4200" b="true">
                <a:solidFill>
                  <a:srgbClr val="F8FCFD"/>
                </a:solidFill>
                <a:latin typeface="Times New Roman MT Bold"/>
                <a:ea typeface="Times New Roman MT Bold"/>
                <a:cs typeface="Times New Roman MT Bold"/>
                <a:sym typeface="Times New Roman MT Bold"/>
              </a:rPr>
              <a:t>hyperplane</a:t>
            </a:r>
            <a:r>
              <a:rPr lang="en-US" sz="4200">
                <a:solidFill>
                  <a:srgbClr val="F8FCFD"/>
                </a:solidFill>
                <a:latin typeface="Times New Roman MT"/>
                <a:ea typeface="Times New Roman MT"/>
                <a:cs typeface="Times New Roman MT"/>
                <a:sym typeface="Times New Roman MT"/>
              </a:rPr>
              <a:t>) that divides the data.</a:t>
            </a:r>
          </a:p>
          <a:p>
            <a:pPr algn="just">
              <a:lnSpc>
                <a:spcPts val="4745"/>
              </a:lnSpc>
            </a:pPr>
          </a:p>
          <a:p>
            <a:pPr algn="just">
              <a:lnSpc>
                <a:spcPts val="4745"/>
              </a:lnSpc>
            </a:pPr>
            <a:r>
              <a:rPr lang="en-US" sz="4200">
                <a:solidFill>
                  <a:srgbClr val="F8FCFD"/>
                </a:solidFill>
                <a:latin typeface="Times New Roman MT"/>
                <a:ea typeface="Times New Roman MT"/>
                <a:cs typeface="Times New Roman MT"/>
                <a:sym typeface="Times New Roman MT"/>
              </a:rPr>
              <a:t>🔹 The boundary is chosen so the margin (distance between classes) is as large as possible.</a:t>
            </a:r>
          </a:p>
          <a:p>
            <a:pPr algn="just">
              <a:lnSpc>
                <a:spcPts val="4745"/>
              </a:lnSpc>
            </a:pPr>
          </a:p>
          <a:p>
            <a:pPr algn="just">
              <a:lnSpc>
                <a:spcPts val="4745"/>
              </a:lnSpc>
            </a:pPr>
            <a:r>
              <a:rPr lang="en-US" sz="4200">
                <a:solidFill>
                  <a:srgbClr val="F8FCFD"/>
                </a:solidFill>
                <a:latin typeface="Times New Roman MT"/>
                <a:ea typeface="Times New Roman MT"/>
                <a:cs typeface="Times New Roman MT"/>
                <a:sym typeface="Times New Roman MT"/>
              </a:rPr>
              <a:t>🔹 The points closest to the boundary are called </a:t>
            </a:r>
            <a:r>
              <a:rPr lang="en-US" sz="4200" b="true">
                <a:solidFill>
                  <a:srgbClr val="F8FCFD"/>
                </a:solidFill>
                <a:latin typeface="Times New Roman MT Bold"/>
                <a:ea typeface="Times New Roman MT Bold"/>
                <a:cs typeface="Times New Roman MT Bold"/>
                <a:sym typeface="Times New Roman MT Bold"/>
              </a:rPr>
              <a:t>Support Vectors</a:t>
            </a:r>
            <a:r>
              <a:rPr lang="en-US" sz="4200">
                <a:solidFill>
                  <a:srgbClr val="F8FCFD"/>
                </a:solidFill>
                <a:latin typeface="Times New Roman MT"/>
                <a:ea typeface="Times New Roman MT"/>
                <a:cs typeface="Times New Roman MT"/>
                <a:sym typeface="Times New Roman MT"/>
              </a:rPr>
              <a:t>.</a:t>
            </a:r>
          </a:p>
          <a:p>
            <a:pPr algn="just">
              <a:lnSpc>
                <a:spcPts val="4745"/>
              </a:lnSpc>
            </a:pPr>
          </a:p>
          <a:p>
            <a:pPr algn="just">
              <a:lnSpc>
                <a:spcPts val="4745"/>
              </a:lnSpc>
            </a:pPr>
            <a:r>
              <a:rPr lang="en-US" sz="4200">
                <a:solidFill>
                  <a:srgbClr val="F8FCFD"/>
                </a:solidFill>
                <a:latin typeface="Times New Roman MT"/>
                <a:ea typeface="Times New Roman MT"/>
                <a:cs typeface="Times New Roman MT"/>
                <a:sym typeface="Times New Roman MT"/>
              </a:rPr>
              <a:t>🔹 These points help SVM define  the best separating line or plane.</a:t>
            </a:r>
          </a:p>
        </p:txBody>
      </p:sp>
    </p:spTree>
  </p:cSld>
  <p:clrMapOvr>
    <a:masterClrMapping/>
  </p:clrMapOvr>
</p:sld>
</file>

<file path=ppt/slides/slide4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2846319" y="-1081304"/>
            <a:ext cx="24269288" cy="11742192"/>
            <a:chOff x="0" y="0"/>
            <a:chExt cx="8210995" cy="3972720"/>
          </a:xfrm>
        </p:grpSpPr>
        <p:sp>
          <p:nvSpPr>
            <p:cNvPr name="Freeform 4" id="4"/>
            <p:cNvSpPr/>
            <p:nvPr/>
          </p:nvSpPr>
          <p:spPr>
            <a:xfrm flipH="false" flipV="false" rot="0">
              <a:off x="0" y="0"/>
              <a:ext cx="8210994" cy="3972720"/>
            </a:xfrm>
            <a:custGeom>
              <a:avLst/>
              <a:gdLst/>
              <a:ahLst/>
              <a:cxnLst/>
              <a:rect r="r" b="b" t="t" l="l"/>
              <a:pathLst>
                <a:path h="3972720" w="8210994">
                  <a:moveTo>
                    <a:pt x="0" y="0"/>
                  </a:moveTo>
                  <a:lnTo>
                    <a:pt x="8210994" y="0"/>
                  </a:lnTo>
                  <a:lnTo>
                    <a:pt x="8210994" y="3972720"/>
                  </a:lnTo>
                  <a:lnTo>
                    <a:pt x="0" y="3972720"/>
                  </a:lnTo>
                  <a:close/>
                </a:path>
              </a:pathLst>
            </a:custGeom>
            <a:gradFill rotWithShape="true">
              <a:gsLst>
                <a:gs pos="0">
                  <a:srgbClr val="0B0089">
                    <a:alpha val="91000"/>
                  </a:srgbClr>
                </a:gs>
                <a:gs pos="100000">
                  <a:srgbClr val="4909A6">
                    <a:alpha val="91000"/>
                  </a:srgbClr>
                </a:gs>
              </a:gsLst>
              <a:lin ang="2700000"/>
            </a:gradFill>
          </p:spPr>
        </p:sp>
        <p:sp>
          <p:nvSpPr>
            <p:cNvPr name="TextBox 5" id="5"/>
            <p:cNvSpPr txBox="true"/>
            <p:nvPr/>
          </p:nvSpPr>
          <p:spPr>
            <a:xfrm>
              <a:off x="0" y="-76200"/>
              <a:ext cx="8210995" cy="404892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grpSp>
        <p:nvGrpSpPr>
          <p:cNvPr name="Group 9" id="9"/>
          <p:cNvGrpSpPr/>
          <p:nvPr/>
        </p:nvGrpSpPr>
        <p:grpSpPr>
          <a:xfrm rot="0">
            <a:off x="671773" y="5143500"/>
            <a:ext cx="16920183" cy="928744"/>
            <a:chOff x="0" y="0"/>
            <a:chExt cx="4721953" cy="259187"/>
          </a:xfrm>
        </p:grpSpPr>
        <p:sp>
          <p:nvSpPr>
            <p:cNvPr name="Freeform 10" id="10"/>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11" id="11"/>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sp>
        <p:nvSpPr>
          <p:cNvPr name="TextBox 12" id="12"/>
          <p:cNvSpPr txBox="true"/>
          <p:nvPr/>
        </p:nvSpPr>
        <p:spPr>
          <a:xfrm rot="0">
            <a:off x="278813" y="-3207905"/>
            <a:ext cx="17373447" cy="12913995"/>
          </a:xfrm>
          <a:prstGeom prst="rect">
            <a:avLst/>
          </a:prstGeom>
        </p:spPr>
        <p:txBody>
          <a:bodyPr anchor="t" rtlCol="false" tIns="0" lIns="0" bIns="0" rIns="0">
            <a:spAutoFit/>
          </a:bodyPr>
          <a:lstStyle/>
          <a:p>
            <a:pPr algn="just">
              <a:lnSpc>
                <a:spcPts val="5880"/>
              </a:lnSpc>
            </a:pPr>
            <a:r>
              <a:rPr lang="ar-EG" sz="4200">
                <a:solidFill>
                  <a:srgbClr val="F8FCFD"/>
                </a:solidFill>
                <a:latin typeface="Times New Roman MT"/>
                <a:ea typeface="Times New Roman MT"/>
                <a:cs typeface="Times New Roman MT"/>
                <a:sym typeface="Times New Roman MT"/>
                <a:rtl val="true"/>
              </a:rPr>
              <a:t>أكيد 🌸 إليك شرح طريقة عمل</a:t>
            </a:r>
            <a:r>
              <a:rPr lang="en-US" sz="4200">
                <a:solidFill>
                  <a:srgbClr val="F8FCFD"/>
                </a:solidFill>
                <a:latin typeface="Times New Roman MT"/>
                <a:ea typeface="Times New Roman MT"/>
                <a:cs typeface="Times New Roman MT"/>
                <a:sym typeface="Times New Roman MT"/>
              </a:rPr>
              <a:t> SVM </a:t>
            </a:r>
            <a:r>
              <a:rPr lang="ar-EG" sz="4200">
                <a:solidFill>
                  <a:srgbClr val="F8FCFD"/>
                </a:solidFill>
                <a:latin typeface="Times New Roman MT"/>
                <a:ea typeface="Times New Roman MT"/>
                <a:cs typeface="Times New Roman MT"/>
                <a:sym typeface="Times New Roman MT"/>
                <a:rtl val="true"/>
              </a:rPr>
              <a:t>بشكل نقاط بسيطة وواضحة للبرزنتيشن</a:t>
            </a:r>
            <a:r>
              <a:rPr lang="en-US" sz="4200">
                <a:solidFill>
                  <a:srgbClr val="F8FCFD"/>
                </a:solidFill>
                <a:latin typeface="Times New Roman MT"/>
                <a:ea typeface="Times New Roman MT"/>
                <a:cs typeface="Times New Roman MT"/>
                <a:sym typeface="Times New Roman MT"/>
              </a:rPr>
              <a:t>:</a:t>
            </a:r>
          </a:p>
          <a:p>
            <a:pPr algn="ctr">
              <a:lnSpc>
                <a:spcPts val="7699"/>
              </a:lnSpc>
            </a:pPr>
          </a:p>
          <a:p>
            <a:pPr algn="ctr">
              <a:lnSpc>
                <a:spcPts val="7699"/>
              </a:lnSpc>
            </a:pPr>
          </a:p>
          <a:p>
            <a:pPr algn="ctr">
              <a:lnSpc>
                <a:spcPts val="7699"/>
              </a:lnSpc>
            </a:pPr>
          </a:p>
          <a:p>
            <a:pPr algn="ctr">
              <a:lnSpc>
                <a:spcPts val="7699"/>
              </a:lnSpc>
            </a:pPr>
            <a:r>
              <a:rPr lang="en-US" sz="5499" b="true">
                <a:solidFill>
                  <a:srgbClr val="F8FCFD"/>
                </a:solidFill>
                <a:latin typeface="Times New Roman MT Bold"/>
                <a:ea typeface="Times New Roman MT Bold"/>
                <a:cs typeface="Times New Roman MT Bold"/>
                <a:sym typeface="Times New Roman MT Bold"/>
              </a:rPr>
              <a:t>Advantages of</a:t>
            </a:r>
            <a:r>
              <a:rPr lang="en-US" sz="5499" b="true">
                <a:solidFill>
                  <a:srgbClr val="F8FCFD"/>
                </a:solidFill>
                <a:latin typeface="Times New Roman MT Bold"/>
                <a:ea typeface="Times New Roman MT Bold"/>
                <a:cs typeface="Times New Roman MT Bold"/>
                <a:sym typeface="Times New Roman MT Bold"/>
              </a:rPr>
              <a:t> SVM </a:t>
            </a:r>
          </a:p>
          <a:p>
            <a:pPr algn="l">
              <a:lnSpc>
                <a:spcPts val="5740"/>
              </a:lnSpc>
            </a:pPr>
            <a:r>
              <a:rPr lang="en-US" sz="4100" b="true">
                <a:solidFill>
                  <a:srgbClr val="F8FCFD"/>
                </a:solidFill>
                <a:latin typeface="Times New Roman MT Bold"/>
                <a:ea typeface="Times New Roman MT Bold"/>
                <a:cs typeface="Times New Roman MT Bold"/>
                <a:sym typeface="Times New Roman MT Bold"/>
              </a:rPr>
              <a:t>🔹 </a:t>
            </a:r>
            <a:r>
              <a:rPr lang="en-US" sz="4100">
                <a:solidFill>
                  <a:srgbClr val="F8FCFD"/>
                </a:solidFill>
                <a:latin typeface="Times New Roman MT"/>
                <a:ea typeface="Times New Roman MT"/>
                <a:cs typeface="Times New Roman MT"/>
                <a:sym typeface="Times New Roman MT"/>
              </a:rPr>
              <a:t>High accuracy in classification.</a:t>
            </a:r>
          </a:p>
          <a:p>
            <a:pPr algn="l">
              <a:lnSpc>
                <a:spcPts val="5740"/>
              </a:lnSpc>
            </a:pPr>
            <a:r>
              <a:rPr lang="en-US" sz="4100">
                <a:solidFill>
                  <a:srgbClr val="F8FCFD"/>
                </a:solidFill>
                <a:latin typeface="Times New Roman MT"/>
                <a:ea typeface="Times New Roman MT"/>
                <a:cs typeface="Times New Roman MT"/>
                <a:sym typeface="Times New Roman MT"/>
              </a:rPr>
              <a:t>🔹 Works well with small and complex datasets.</a:t>
            </a:r>
          </a:p>
          <a:p>
            <a:pPr algn="l">
              <a:lnSpc>
                <a:spcPts val="5740"/>
              </a:lnSpc>
            </a:pPr>
            <a:r>
              <a:rPr lang="en-US" sz="4100">
                <a:solidFill>
                  <a:srgbClr val="F8FCFD"/>
                </a:solidFill>
                <a:latin typeface="Times New Roman MT"/>
                <a:ea typeface="Times New Roman MT"/>
                <a:cs typeface="Times New Roman MT"/>
                <a:sym typeface="Times New Roman MT"/>
              </a:rPr>
              <a:t>🔹 Effective in clearly separating different classes.</a:t>
            </a:r>
          </a:p>
          <a:p>
            <a:pPr algn="l">
              <a:lnSpc>
                <a:spcPts val="5740"/>
              </a:lnSpc>
            </a:pPr>
            <a:r>
              <a:rPr lang="en-US" sz="4100">
                <a:solidFill>
                  <a:srgbClr val="F8FCFD"/>
                </a:solidFill>
                <a:latin typeface="Times New Roman MT"/>
                <a:ea typeface="Times New Roman MT"/>
                <a:cs typeface="Times New Roman MT"/>
                <a:sym typeface="Times New Roman MT"/>
              </a:rPr>
              <a:t>🔹 Can use different kernel types to handle non-linear data.</a:t>
            </a:r>
          </a:p>
          <a:p>
            <a:pPr algn="l">
              <a:lnSpc>
                <a:spcPts val="5740"/>
              </a:lnSpc>
            </a:pPr>
          </a:p>
          <a:p>
            <a:pPr algn="ctr" rtl="true">
              <a:lnSpc>
                <a:spcPts val="7699"/>
              </a:lnSpc>
            </a:pPr>
            <a:r>
              <a:rPr lang="en-US" b="true" sz="5499">
                <a:solidFill>
                  <a:srgbClr val="F8FCFD"/>
                </a:solidFill>
                <a:latin typeface="Times New Roman MT Bold"/>
                <a:ea typeface="Times New Roman MT Bold"/>
                <a:cs typeface="Times New Roman MT Bold"/>
                <a:sym typeface="Times New Roman MT Bold"/>
              </a:rPr>
              <a:t>Disadvantages of SVM</a:t>
            </a:r>
            <a:r>
              <a:rPr lang="ar-EG" b="true" sz="5499">
                <a:solidFill>
                  <a:srgbClr val="F8FCFD"/>
                </a:solidFill>
                <a:latin typeface="Times New Roman MT Bold"/>
                <a:ea typeface="Times New Roman MT Bold"/>
                <a:cs typeface="Times New Roman MT Bold"/>
                <a:sym typeface="Times New Roman MT Bold"/>
                <a:rtl val="true"/>
              </a:rPr>
              <a:t> </a:t>
            </a:r>
          </a:p>
          <a:p>
            <a:pPr algn="l">
              <a:lnSpc>
                <a:spcPts val="5740"/>
              </a:lnSpc>
            </a:pPr>
            <a:r>
              <a:rPr lang="en-US" sz="4100" b="true">
                <a:solidFill>
                  <a:srgbClr val="F8FCFD"/>
                </a:solidFill>
                <a:latin typeface="Times New Roman MT Bold"/>
                <a:ea typeface="Times New Roman MT Bold"/>
                <a:cs typeface="Times New Roman MT Bold"/>
                <a:sym typeface="Times New Roman MT Bold"/>
              </a:rPr>
              <a:t>🔹 </a:t>
            </a:r>
            <a:r>
              <a:rPr lang="en-US" sz="4100">
                <a:solidFill>
                  <a:srgbClr val="F8FCFD"/>
                </a:solidFill>
                <a:latin typeface="Times New Roman MT"/>
                <a:ea typeface="Times New Roman MT"/>
                <a:cs typeface="Times New Roman MT"/>
                <a:sym typeface="Times New Roman MT"/>
              </a:rPr>
              <a:t>Takes a long time to train on large datasets.</a:t>
            </a:r>
          </a:p>
          <a:p>
            <a:pPr algn="l">
              <a:lnSpc>
                <a:spcPts val="5740"/>
              </a:lnSpc>
            </a:pPr>
            <a:r>
              <a:rPr lang="en-US" sz="4100">
                <a:solidFill>
                  <a:srgbClr val="F8FCFD"/>
                </a:solidFill>
                <a:latin typeface="Times New Roman MT"/>
                <a:ea typeface="Times New Roman MT"/>
                <a:cs typeface="Times New Roman MT"/>
                <a:sym typeface="Times New Roman MT"/>
              </a:rPr>
              <a:t>🔹 Difficult to interpret compared to other algorithms.</a:t>
            </a:r>
          </a:p>
          <a:p>
            <a:pPr algn="l">
              <a:lnSpc>
                <a:spcPts val="5740"/>
              </a:lnSpc>
            </a:pPr>
            <a:r>
              <a:rPr lang="en-US" sz="4100">
                <a:solidFill>
                  <a:srgbClr val="F8FCFD"/>
                </a:solidFill>
                <a:latin typeface="Times New Roman MT"/>
                <a:ea typeface="Times New Roman MT"/>
                <a:cs typeface="Times New Roman MT"/>
                <a:sym typeface="Times New Roman MT"/>
              </a:rPr>
              <a:t>🔹 Sensitive to the choice of kernel parameters.</a:t>
            </a:r>
          </a:p>
          <a:p>
            <a:pPr algn="l">
              <a:lnSpc>
                <a:spcPts val="5740"/>
              </a:lnSpc>
            </a:pPr>
            <a:r>
              <a:rPr lang="en-US" sz="4100">
                <a:solidFill>
                  <a:srgbClr val="F8FCFD"/>
                </a:solidFill>
                <a:latin typeface="Times New Roman MT"/>
                <a:ea typeface="Times New Roman MT"/>
                <a:cs typeface="Times New Roman MT"/>
                <a:sym typeface="Times New Roman MT"/>
              </a:rPr>
              <a:t>🔹 Does not perform well with noisy or overlapping data.</a:t>
            </a:r>
          </a:p>
          <a:p>
            <a:pPr algn="just">
              <a:lnSpc>
                <a:spcPts val="5880"/>
              </a:lnSpc>
            </a:pPr>
          </a:p>
        </p:txBody>
      </p:sp>
    </p:spTree>
  </p:cSld>
  <p:clrMapOvr>
    <a:masterClrMapping/>
  </p:clrMapOvr>
</p:sld>
</file>

<file path=ppt/slides/slide4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grpSp>
        <p:nvGrpSpPr>
          <p:cNvPr name="Group 9" id="9"/>
          <p:cNvGrpSpPr/>
          <p:nvPr/>
        </p:nvGrpSpPr>
        <p:grpSpPr>
          <a:xfrm rot="0">
            <a:off x="1310528" y="2064948"/>
            <a:ext cx="15666944" cy="4258592"/>
            <a:chOff x="0" y="0"/>
            <a:chExt cx="2427220" cy="659767"/>
          </a:xfrm>
        </p:grpSpPr>
        <p:sp>
          <p:nvSpPr>
            <p:cNvPr name="Freeform 10" id="10"/>
            <p:cNvSpPr/>
            <p:nvPr/>
          </p:nvSpPr>
          <p:spPr>
            <a:xfrm flipH="false" flipV="false" rot="0">
              <a:off x="0" y="0"/>
              <a:ext cx="2427220" cy="659767"/>
            </a:xfrm>
            <a:custGeom>
              <a:avLst/>
              <a:gdLst/>
              <a:ahLst/>
              <a:cxnLst/>
              <a:rect r="r" b="b" t="t" l="l"/>
              <a:pathLst>
                <a:path h="659767" w="2427220">
                  <a:moveTo>
                    <a:pt x="24214" y="0"/>
                  </a:moveTo>
                  <a:lnTo>
                    <a:pt x="2403006" y="0"/>
                  </a:lnTo>
                  <a:cubicBezTo>
                    <a:pt x="2416379" y="0"/>
                    <a:pt x="2427220" y="10841"/>
                    <a:pt x="2427220" y="24214"/>
                  </a:cubicBezTo>
                  <a:lnTo>
                    <a:pt x="2427220" y="635554"/>
                  </a:lnTo>
                  <a:cubicBezTo>
                    <a:pt x="2427220" y="641976"/>
                    <a:pt x="2424669" y="648134"/>
                    <a:pt x="2420128" y="652675"/>
                  </a:cubicBezTo>
                  <a:cubicBezTo>
                    <a:pt x="2415587" y="657216"/>
                    <a:pt x="2409428" y="659767"/>
                    <a:pt x="2403006" y="659767"/>
                  </a:cubicBezTo>
                  <a:lnTo>
                    <a:pt x="24214" y="659767"/>
                  </a:lnTo>
                  <a:cubicBezTo>
                    <a:pt x="17792" y="659767"/>
                    <a:pt x="11633" y="657216"/>
                    <a:pt x="7092" y="652675"/>
                  </a:cubicBezTo>
                  <a:cubicBezTo>
                    <a:pt x="2551" y="648134"/>
                    <a:pt x="0" y="641976"/>
                    <a:pt x="0" y="635554"/>
                  </a:cubicBezTo>
                  <a:lnTo>
                    <a:pt x="0" y="24214"/>
                  </a:lnTo>
                  <a:cubicBezTo>
                    <a:pt x="0" y="17792"/>
                    <a:pt x="2551" y="11633"/>
                    <a:pt x="7092" y="7092"/>
                  </a:cubicBezTo>
                  <a:cubicBezTo>
                    <a:pt x="11633" y="2551"/>
                    <a:pt x="17792" y="0"/>
                    <a:pt x="24214" y="0"/>
                  </a:cubicBezTo>
                  <a:close/>
                </a:path>
              </a:pathLst>
            </a:custGeom>
            <a:blipFill>
              <a:blip r:embed="rId2"/>
              <a:stretch>
                <a:fillRect l="0" t="-71738" r="0" b="-71738"/>
              </a:stretch>
            </a:blipFill>
            <a:ln w="228600" cap="rnd">
              <a:gradFill>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a:prstDash val="solid"/>
              <a:round/>
            </a:ln>
          </p:spPr>
        </p:sp>
      </p:grpSp>
      <p:sp>
        <p:nvSpPr>
          <p:cNvPr name="TextBox 11" id="11"/>
          <p:cNvSpPr txBox="true"/>
          <p:nvPr/>
        </p:nvSpPr>
        <p:spPr>
          <a:xfrm rot="0">
            <a:off x="3317618" y="6247341"/>
            <a:ext cx="11652765" cy="1899285"/>
          </a:xfrm>
          <a:prstGeom prst="rect">
            <a:avLst/>
          </a:prstGeom>
        </p:spPr>
        <p:txBody>
          <a:bodyPr anchor="t" rtlCol="false" tIns="0" lIns="0" bIns="0" rIns="0">
            <a:spAutoFit/>
          </a:bodyPr>
          <a:lstStyle/>
          <a:p>
            <a:pPr algn="ctr">
              <a:lnSpc>
                <a:spcPts val="12720"/>
              </a:lnSpc>
            </a:pPr>
            <a:r>
              <a:rPr lang="en-US" b="true" sz="12000" spc="-768">
                <a:solidFill>
                  <a:srgbClr val="FFFFFF"/>
                </a:solidFill>
                <a:latin typeface="Times New Roman MT Bold"/>
                <a:ea typeface="Times New Roman MT Bold"/>
                <a:cs typeface="Times New Roman MT Bold"/>
                <a:sym typeface="Times New Roman MT Bold"/>
              </a:rPr>
              <a:t>Random Forest </a:t>
            </a:r>
          </a:p>
        </p:txBody>
      </p:sp>
      <p:grpSp>
        <p:nvGrpSpPr>
          <p:cNvPr name="Group 12" id="12"/>
          <p:cNvGrpSpPr/>
          <p:nvPr/>
        </p:nvGrpSpPr>
        <p:grpSpPr>
          <a:xfrm rot="0">
            <a:off x="1310528" y="2052296"/>
            <a:ext cx="15666944" cy="4258592"/>
            <a:chOff x="0" y="0"/>
            <a:chExt cx="2427220" cy="659767"/>
          </a:xfrm>
        </p:grpSpPr>
        <p:sp>
          <p:nvSpPr>
            <p:cNvPr name="Freeform 13" id="13"/>
            <p:cNvSpPr/>
            <p:nvPr/>
          </p:nvSpPr>
          <p:spPr>
            <a:xfrm flipH="false" flipV="false" rot="0">
              <a:off x="0" y="0"/>
              <a:ext cx="2427220" cy="659767"/>
            </a:xfrm>
            <a:custGeom>
              <a:avLst/>
              <a:gdLst/>
              <a:ahLst/>
              <a:cxnLst/>
              <a:rect r="r" b="b" t="t" l="l"/>
              <a:pathLst>
                <a:path h="659767" w="2427220">
                  <a:moveTo>
                    <a:pt x="24214" y="0"/>
                  </a:moveTo>
                  <a:lnTo>
                    <a:pt x="2403006" y="0"/>
                  </a:lnTo>
                  <a:cubicBezTo>
                    <a:pt x="2416379" y="0"/>
                    <a:pt x="2427220" y="10841"/>
                    <a:pt x="2427220" y="24214"/>
                  </a:cubicBezTo>
                  <a:lnTo>
                    <a:pt x="2427220" y="635554"/>
                  </a:lnTo>
                  <a:cubicBezTo>
                    <a:pt x="2427220" y="641976"/>
                    <a:pt x="2424669" y="648134"/>
                    <a:pt x="2420128" y="652675"/>
                  </a:cubicBezTo>
                  <a:cubicBezTo>
                    <a:pt x="2415587" y="657216"/>
                    <a:pt x="2409428" y="659767"/>
                    <a:pt x="2403006" y="659767"/>
                  </a:cubicBezTo>
                  <a:lnTo>
                    <a:pt x="24214" y="659767"/>
                  </a:lnTo>
                  <a:cubicBezTo>
                    <a:pt x="17792" y="659767"/>
                    <a:pt x="11633" y="657216"/>
                    <a:pt x="7092" y="652675"/>
                  </a:cubicBezTo>
                  <a:cubicBezTo>
                    <a:pt x="2551" y="648134"/>
                    <a:pt x="0" y="641976"/>
                    <a:pt x="0" y="635554"/>
                  </a:cubicBezTo>
                  <a:lnTo>
                    <a:pt x="0" y="24214"/>
                  </a:lnTo>
                  <a:cubicBezTo>
                    <a:pt x="0" y="17792"/>
                    <a:pt x="2551" y="11633"/>
                    <a:pt x="7092" y="7092"/>
                  </a:cubicBezTo>
                  <a:cubicBezTo>
                    <a:pt x="11633" y="2551"/>
                    <a:pt x="17792" y="0"/>
                    <a:pt x="24214" y="0"/>
                  </a:cubicBezTo>
                  <a:close/>
                </a:path>
              </a:pathLst>
            </a:custGeom>
            <a:blipFill>
              <a:blip r:embed="rId3"/>
              <a:stretch>
                <a:fillRect l="0" t="-5124" r="0" b="-131991"/>
              </a:stretch>
            </a:blipFill>
            <a:ln w="228600" cap="rnd">
              <a:gradFill>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a:prstDash val="solid"/>
              <a:round/>
            </a:ln>
          </p:spPr>
        </p:sp>
      </p:grpSp>
    </p:spTree>
  </p:cSld>
  <p:clrMapOvr>
    <a:masterClrMapping/>
  </p:clrMapOvr>
</p:sld>
</file>

<file path=ppt/slides/slide4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0" y="3492496"/>
            <a:ext cx="18288000" cy="6982691"/>
          </a:xfrm>
          <a:custGeom>
            <a:avLst/>
            <a:gdLst/>
            <a:ahLst/>
            <a:cxnLst/>
            <a:rect r="r" b="b" t="t" l="l"/>
            <a:pathLst>
              <a:path h="6982691" w="18288000">
                <a:moveTo>
                  <a:pt x="0" y="0"/>
                </a:moveTo>
                <a:lnTo>
                  <a:pt x="18288000" y="0"/>
                </a:lnTo>
                <a:lnTo>
                  <a:pt x="18288000" y="6982691"/>
                </a:lnTo>
                <a:lnTo>
                  <a:pt x="0" y="6982691"/>
                </a:lnTo>
                <a:lnTo>
                  <a:pt x="0" y="0"/>
                </a:lnTo>
                <a:close/>
              </a:path>
            </a:pathLst>
          </a:custGeom>
          <a:blipFill>
            <a:blip r:embed="rId3">
              <a:alphaModFix amt="35000"/>
            </a:blip>
            <a:stretch>
              <a:fillRect l="0" t="0" r="0" b="0"/>
            </a:stretch>
          </a:blipFill>
        </p:spPr>
      </p:sp>
      <p:grpSp>
        <p:nvGrpSpPr>
          <p:cNvPr name="Group 7" id="7"/>
          <p:cNvGrpSpPr/>
          <p:nvPr/>
        </p:nvGrpSpPr>
        <p:grpSpPr>
          <a:xfrm rot="0">
            <a:off x="683908" y="564328"/>
            <a:ext cx="16920183" cy="928744"/>
            <a:chOff x="0" y="0"/>
            <a:chExt cx="4721953" cy="259187"/>
          </a:xfrm>
        </p:grpSpPr>
        <p:sp>
          <p:nvSpPr>
            <p:cNvPr name="Freeform 8" id="8"/>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9" id="9"/>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sp>
        <p:nvSpPr>
          <p:cNvPr name="TextBox 10" id="10"/>
          <p:cNvSpPr txBox="true"/>
          <p:nvPr/>
        </p:nvSpPr>
        <p:spPr>
          <a:xfrm rot="0">
            <a:off x="1028700" y="883536"/>
            <a:ext cx="3290275" cy="292728"/>
          </a:xfrm>
          <a:prstGeom prst="rect">
            <a:avLst/>
          </a:prstGeom>
        </p:spPr>
        <p:txBody>
          <a:bodyPr anchor="t" rtlCol="false" tIns="0" lIns="0" bIns="0" rIns="0">
            <a:spAutoFit/>
          </a:bodyPr>
          <a:lstStyle/>
          <a:p>
            <a:pPr algn="l" marL="0" indent="0" lvl="0">
              <a:lnSpc>
                <a:spcPts val="1858"/>
              </a:lnSpc>
            </a:pPr>
            <a:r>
              <a:rPr lang="en-US" b="true" sz="1935" spc="3">
                <a:solidFill>
                  <a:srgbClr val="FFFFFF"/>
                </a:solidFill>
                <a:latin typeface="Times New Roman MT Bold"/>
                <a:ea typeface="Times New Roman MT Bold"/>
                <a:cs typeface="Times New Roman MT Bold"/>
                <a:sym typeface="Times New Roman MT Bold"/>
              </a:rPr>
              <a:t>THYNK </a:t>
            </a:r>
            <a:r>
              <a:rPr lang="en-US" sz="1935" spc="3">
                <a:solidFill>
                  <a:srgbClr val="FFFFFF"/>
                </a:solidFill>
                <a:latin typeface="Times New Roman MT"/>
                <a:ea typeface="Times New Roman MT"/>
                <a:cs typeface="Times New Roman MT"/>
                <a:sym typeface="Times New Roman MT"/>
              </a:rPr>
              <a:t>UNLIMITED.</a:t>
            </a:r>
          </a:p>
        </p:txBody>
      </p:sp>
      <p:sp>
        <p:nvSpPr>
          <p:cNvPr name="TextBox 11" id="11"/>
          <p:cNvSpPr txBox="true"/>
          <p:nvPr/>
        </p:nvSpPr>
        <p:spPr>
          <a:xfrm rot="0">
            <a:off x="8123021" y="2481064"/>
            <a:ext cx="8115300" cy="1458260"/>
          </a:xfrm>
          <a:prstGeom prst="rect">
            <a:avLst/>
          </a:prstGeom>
        </p:spPr>
        <p:txBody>
          <a:bodyPr anchor="t" rtlCol="false" tIns="0" lIns="0" bIns="0" rIns="0">
            <a:spAutoFit/>
          </a:bodyPr>
          <a:lstStyle/>
          <a:p>
            <a:pPr algn="just">
              <a:lnSpc>
                <a:spcPts val="9709"/>
              </a:lnSpc>
            </a:pPr>
            <a:r>
              <a:rPr lang="en-US" b="true" sz="9159" spc="-586">
                <a:solidFill>
                  <a:srgbClr val="FFFFFF"/>
                </a:solidFill>
                <a:latin typeface="Times New Roman MT Bold"/>
                <a:ea typeface="Times New Roman MT Bold"/>
                <a:cs typeface="Times New Roman MT Bold"/>
                <a:sym typeface="Times New Roman MT Bold"/>
              </a:rPr>
              <a:t>Random Forest</a:t>
            </a:r>
          </a:p>
        </p:txBody>
      </p:sp>
      <p:sp>
        <p:nvSpPr>
          <p:cNvPr name="Freeform 12" id="12"/>
          <p:cNvSpPr/>
          <p:nvPr/>
        </p:nvSpPr>
        <p:spPr>
          <a:xfrm flipH="true" flipV="false" rot="0">
            <a:off x="12003307" y="8254194"/>
            <a:ext cx="7315200" cy="2433967"/>
          </a:xfrm>
          <a:custGeom>
            <a:avLst/>
            <a:gdLst/>
            <a:ahLst/>
            <a:cxnLst/>
            <a:rect r="r" b="b" t="t" l="l"/>
            <a:pathLst>
              <a:path h="2433967" w="7315200">
                <a:moveTo>
                  <a:pt x="7315200" y="0"/>
                </a:moveTo>
                <a:lnTo>
                  <a:pt x="0" y="0"/>
                </a:lnTo>
                <a:lnTo>
                  <a:pt x="0" y="2433966"/>
                </a:lnTo>
                <a:lnTo>
                  <a:pt x="7315200" y="2433966"/>
                </a:lnTo>
                <a:lnTo>
                  <a:pt x="731520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3" id="13"/>
          <p:cNvSpPr/>
          <p:nvPr/>
        </p:nvSpPr>
        <p:spPr>
          <a:xfrm flipH="false" flipV="false" rot="-5400000">
            <a:off x="1028700" y="1843770"/>
            <a:ext cx="5140071" cy="5140071"/>
          </a:xfrm>
          <a:custGeom>
            <a:avLst/>
            <a:gdLst/>
            <a:ahLst/>
            <a:cxnLst/>
            <a:rect r="r" b="b" t="t" l="l"/>
            <a:pathLst>
              <a:path h="5140071" w="5140071">
                <a:moveTo>
                  <a:pt x="0" y="0"/>
                </a:moveTo>
                <a:lnTo>
                  <a:pt x="5140071" y="0"/>
                </a:lnTo>
                <a:lnTo>
                  <a:pt x="5140071" y="5140072"/>
                </a:lnTo>
                <a:lnTo>
                  <a:pt x="0" y="514007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4" id="14"/>
          <p:cNvSpPr/>
          <p:nvPr/>
        </p:nvSpPr>
        <p:spPr>
          <a:xfrm flipH="false" flipV="false" rot="0">
            <a:off x="1768590" y="2547739"/>
            <a:ext cx="6365509" cy="6646658"/>
          </a:xfrm>
          <a:custGeom>
            <a:avLst/>
            <a:gdLst/>
            <a:ahLst/>
            <a:cxnLst/>
            <a:rect r="r" b="b" t="t" l="l"/>
            <a:pathLst>
              <a:path h="6646658" w="6365509">
                <a:moveTo>
                  <a:pt x="0" y="0"/>
                </a:moveTo>
                <a:lnTo>
                  <a:pt x="6365508" y="0"/>
                </a:lnTo>
                <a:lnTo>
                  <a:pt x="6365508" y="6646658"/>
                </a:lnTo>
                <a:lnTo>
                  <a:pt x="0" y="6646658"/>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5" id="15"/>
          <p:cNvSpPr txBox="true"/>
          <p:nvPr/>
        </p:nvSpPr>
        <p:spPr>
          <a:xfrm rot="0">
            <a:off x="8134098" y="3853599"/>
            <a:ext cx="8862038" cy="4104005"/>
          </a:xfrm>
          <a:prstGeom prst="rect">
            <a:avLst/>
          </a:prstGeom>
        </p:spPr>
        <p:txBody>
          <a:bodyPr anchor="t" rtlCol="false" tIns="0" lIns="0" bIns="0" rIns="0">
            <a:spAutoFit/>
          </a:bodyPr>
          <a:lstStyle/>
          <a:p>
            <a:pPr algn="just" rtl="true">
              <a:lnSpc>
                <a:spcPts val="4000"/>
              </a:lnSpc>
            </a:pPr>
            <a:r>
              <a:rPr lang="ar-EG" sz="3200" spc="48">
                <a:solidFill>
                  <a:srgbClr val="FFFFFF"/>
                </a:solidFill>
                <a:latin typeface="Times New Roman MT"/>
                <a:ea typeface="Times New Roman MT"/>
                <a:cs typeface="Times New Roman MT"/>
                <a:sym typeface="Times New Roman MT"/>
                <a:rtl val="true"/>
              </a:rPr>
              <a:t> </a:t>
            </a:r>
          </a:p>
          <a:p>
            <a:pPr algn="just">
              <a:lnSpc>
                <a:spcPts val="4000"/>
              </a:lnSpc>
            </a:pPr>
            <a:r>
              <a:rPr lang="en-US" sz="3200" spc="48">
                <a:solidFill>
                  <a:srgbClr val="FFFFFF"/>
                </a:solidFill>
                <a:latin typeface="Times New Roman MT"/>
                <a:ea typeface="Times New Roman MT"/>
                <a:cs typeface="Times New Roman MT"/>
                <a:sym typeface="Times New Roman MT"/>
              </a:rPr>
              <a:t>is a supervised machine learning algorithm used for classification and regression tasks.</a:t>
            </a:r>
          </a:p>
          <a:p>
            <a:pPr algn="just">
              <a:lnSpc>
                <a:spcPts val="4000"/>
              </a:lnSpc>
            </a:pPr>
            <a:r>
              <a:rPr lang="en-US" sz="3200" spc="48">
                <a:solidFill>
                  <a:srgbClr val="FFFFFF"/>
                </a:solidFill>
                <a:latin typeface="Times New Roman MT"/>
                <a:ea typeface="Times New Roman MT"/>
                <a:cs typeface="Times New Roman MT"/>
                <a:sym typeface="Times New Roman MT"/>
              </a:rPr>
              <a:t> It works by creating a “forest” of many decision trees, where each tree makes its own prediction — and the final result is based on the majority vote (for classification) or average (for regression) of all trees.</a:t>
            </a:r>
          </a:p>
        </p:txBody>
      </p:sp>
    </p:spTree>
  </p:cSld>
  <p:clrMapOvr>
    <a:masterClrMapping/>
  </p:clrMapOvr>
</p:sld>
</file>

<file path=ppt/slides/slide4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100000">
                  <a:srgbClr val="4909A6">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sp>
        <p:nvSpPr>
          <p:cNvPr name="Freeform 9" id="9"/>
          <p:cNvSpPr/>
          <p:nvPr/>
        </p:nvSpPr>
        <p:spPr>
          <a:xfrm flipH="false" flipV="false" rot="-2062181">
            <a:off x="-1991817" y="927948"/>
            <a:ext cx="2548209" cy="4074171"/>
          </a:xfrm>
          <a:custGeom>
            <a:avLst/>
            <a:gdLst/>
            <a:ahLst/>
            <a:cxnLst/>
            <a:rect r="r" b="b" t="t" l="l"/>
            <a:pathLst>
              <a:path h="4074171" w="2548209">
                <a:moveTo>
                  <a:pt x="0" y="0"/>
                </a:moveTo>
                <a:lnTo>
                  <a:pt x="2548209" y="0"/>
                </a:lnTo>
                <a:lnTo>
                  <a:pt x="2548209" y="4074171"/>
                </a:lnTo>
                <a:lnTo>
                  <a:pt x="0" y="4074171"/>
                </a:lnTo>
                <a:lnTo>
                  <a:pt x="0" y="0"/>
                </a:lnTo>
                <a:close/>
              </a:path>
            </a:pathLst>
          </a:custGeom>
          <a:blipFill>
            <a:blip r:embed="rId3">
              <a:alphaModFix amt="65999"/>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11913002" y="2033918"/>
            <a:ext cx="6189216" cy="3109582"/>
          </a:xfrm>
          <a:custGeom>
            <a:avLst/>
            <a:gdLst/>
            <a:ahLst/>
            <a:cxnLst/>
            <a:rect r="r" b="b" t="t" l="l"/>
            <a:pathLst>
              <a:path h="3109582" w="6189216">
                <a:moveTo>
                  <a:pt x="0" y="0"/>
                </a:moveTo>
                <a:lnTo>
                  <a:pt x="6189216" y="0"/>
                </a:lnTo>
                <a:lnTo>
                  <a:pt x="6189216" y="3109582"/>
                </a:lnTo>
                <a:lnTo>
                  <a:pt x="0" y="3109582"/>
                </a:lnTo>
                <a:lnTo>
                  <a:pt x="0" y="0"/>
                </a:lnTo>
                <a:close/>
              </a:path>
            </a:pathLst>
          </a:custGeom>
          <a:blipFill>
            <a:blip r:embed="rId5"/>
            <a:stretch>
              <a:fillRect l="-3262" t="0" r="0" b="-2765"/>
            </a:stretch>
          </a:blipFill>
        </p:spPr>
      </p:sp>
      <p:sp>
        <p:nvSpPr>
          <p:cNvPr name="TextBox 11" id="11"/>
          <p:cNvSpPr txBox="true"/>
          <p:nvPr/>
        </p:nvSpPr>
        <p:spPr>
          <a:xfrm rot="0">
            <a:off x="757449" y="284477"/>
            <a:ext cx="9560927" cy="1458260"/>
          </a:xfrm>
          <a:prstGeom prst="rect">
            <a:avLst/>
          </a:prstGeom>
        </p:spPr>
        <p:txBody>
          <a:bodyPr anchor="t" rtlCol="false" tIns="0" lIns="0" bIns="0" rIns="0">
            <a:spAutoFit/>
          </a:bodyPr>
          <a:lstStyle/>
          <a:p>
            <a:pPr algn="just">
              <a:lnSpc>
                <a:spcPts val="9709"/>
              </a:lnSpc>
            </a:pPr>
            <a:r>
              <a:rPr lang="en-US" b="true" sz="9159" spc="-586">
                <a:solidFill>
                  <a:srgbClr val="FFFFFF"/>
                </a:solidFill>
                <a:latin typeface="Times New Roman MT Bold"/>
                <a:ea typeface="Times New Roman MT Bold"/>
                <a:cs typeface="Times New Roman MT Bold"/>
                <a:sym typeface="Times New Roman MT Bold"/>
              </a:rPr>
              <a:t>How It Works ?</a:t>
            </a:r>
          </a:p>
        </p:txBody>
      </p:sp>
      <p:sp>
        <p:nvSpPr>
          <p:cNvPr name="TextBox 12" id="12"/>
          <p:cNvSpPr txBox="true"/>
          <p:nvPr/>
        </p:nvSpPr>
        <p:spPr>
          <a:xfrm rot="0">
            <a:off x="0" y="1552214"/>
            <a:ext cx="11621762" cy="8734786"/>
          </a:xfrm>
          <a:prstGeom prst="rect">
            <a:avLst/>
          </a:prstGeom>
        </p:spPr>
        <p:txBody>
          <a:bodyPr anchor="t" rtlCol="false" tIns="0" lIns="0" bIns="0" rIns="0">
            <a:spAutoFit/>
          </a:bodyPr>
          <a:lstStyle/>
          <a:p>
            <a:pPr algn="just">
              <a:lnSpc>
                <a:spcPts val="3189"/>
              </a:lnSpc>
            </a:pPr>
            <a:r>
              <a:rPr lang="en-US" b="true" sz="2551" spc="38">
                <a:solidFill>
                  <a:srgbClr val="FFFFFF"/>
                </a:solidFill>
                <a:latin typeface="Times New Roman MT Bold"/>
                <a:ea typeface="Times New Roman MT Bold"/>
                <a:cs typeface="Times New Roman MT Bold"/>
                <a:sym typeface="Times New Roman MT Bold"/>
              </a:rPr>
              <a:t> 1. Training the Model</a:t>
            </a:r>
          </a:p>
          <a:p>
            <a:pPr algn="just" marL="482001" indent="-241000" lvl="1">
              <a:lnSpc>
                <a:spcPts val="2790"/>
              </a:lnSpc>
              <a:buFont typeface="Arial"/>
              <a:buChar char="•"/>
            </a:pPr>
            <a:r>
              <a:rPr lang="en-US" sz="2232" spc="33">
                <a:solidFill>
                  <a:srgbClr val="FFFFFF"/>
                </a:solidFill>
                <a:latin typeface="Times New Roman MT"/>
                <a:ea typeface="Times New Roman MT"/>
                <a:cs typeface="Times New Roman MT"/>
                <a:sym typeface="Times New Roman MT"/>
              </a:rPr>
              <a:t>The Random Forest algorithm creates multiple decision trees using random subsets of genes and samples.</a:t>
            </a:r>
          </a:p>
          <a:p>
            <a:pPr algn="just" marL="482001" indent="-241000" lvl="1">
              <a:lnSpc>
                <a:spcPts val="2790"/>
              </a:lnSpc>
              <a:buFont typeface="Arial"/>
              <a:buChar char="•"/>
            </a:pPr>
            <a:r>
              <a:rPr lang="en-US" sz="2232" spc="33">
                <a:solidFill>
                  <a:srgbClr val="FFFFFF"/>
                </a:solidFill>
                <a:latin typeface="Times New Roman MT"/>
                <a:ea typeface="Times New Roman MT"/>
                <a:cs typeface="Times New Roman MT"/>
                <a:sym typeface="Times New Roman MT"/>
              </a:rPr>
              <a:t> Each tree captures slightly different patterns, which improves generalization and reduces overfitting.</a:t>
            </a:r>
          </a:p>
          <a:p>
            <a:pPr algn="just" marL="482001" indent="-241000" lvl="1">
              <a:lnSpc>
                <a:spcPts val="2790"/>
              </a:lnSpc>
              <a:buFont typeface="Arial"/>
              <a:buChar char="•"/>
            </a:pPr>
            <a:r>
              <a:rPr lang="en-US" sz="2232" spc="33">
                <a:solidFill>
                  <a:srgbClr val="FFFFFF"/>
                </a:solidFill>
                <a:latin typeface="Times New Roman MT"/>
                <a:ea typeface="Times New Roman MT"/>
                <a:cs typeface="Times New Roman MT"/>
                <a:sym typeface="Times New Roman MT"/>
              </a:rPr>
              <a:t> At each split, a random group of features is tested to find the best threshold separating tumor and normal samples.</a:t>
            </a:r>
          </a:p>
          <a:p>
            <a:pPr algn="just">
              <a:lnSpc>
                <a:spcPts val="2657"/>
              </a:lnSpc>
            </a:pPr>
          </a:p>
          <a:p>
            <a:pPr algn="just">
              <a:lnSpc>
                <a:spcPts val="3189"/>
              </a:lnSpc>
            </a:pPr>
            <a:r>
              <a:rPr lang="en-US" sz="2551" spc="38">
                <a:solidFill>
                  <a:srgbClr val="FFFFFF"/>
                </a:solidFill>
                <a:latin typeface="Times New Roman MT"/>
                <a:ea typeface="Times New Roman MT"/>
                <a:cs typeface="Times New Roman MT"/>
                <a:sym typeface="Times New Roman MT"/>
              </a:rPr>
              <a:t>  2. </a:t>
            </a:r>
            <a:r>
              <a:rPr lang="en-US" b="true" sz="2551" spc="38">
                <a:solidFill>
                  <a:srgbClr val="FFFFFF"/>
                </a:solidFill>
                <a:latin typeface="Times New Roman MT Bold"/>
                <a:ea typeface="Times New Roman MT Bold"/>
                <a:cs typeface="Times New Roman MT Bold"/>
                <a:sym typeface="Times New Roman MT Bold"/>
              </a:rPr>
              <a:t>Making Predictions</a:t>
            </a:r>
          </a:p>
          <a:p>
            <a:pPr algn="just" marL="481999" indent="-241000" lvl="1">
              <a:lnSpc>
                <a:spcPts val="2790"/>
              </a:lnSpc>
              <a:buFont typeface="Arial"/>
              <a:buChar char="•"/>
            </a:pPr>
            <a:r>
              <a:rPr lang="en-US" sz="2232" spc="33">
                <a:solidFill>
                  <a:srgbClr val="FFFFFF"/>
                </a:solidFill>
                <a:latin typeface="Times New Roman MT"/>
                <a:ea typeface="Times New Roman MT"/>
                <a:cs typeface="Times New Roman MT"/>
                <a:sym typeface="Times New Roman MT"/>
              </a:rPr>
              <a:t>When a new gene expression sample is tested, every tree in the forest votes for a class.</a:t>
            </a:r>
          </a:p>
          <a:p>
            <a:pPr algn="just" marL="481999" indent="-241000" lvl="1">
              <a:lnSpc>
                <a:spcPts val="2790"/>
              </a:lnSpc>
              <a:buFont typeface="Arial"/>
              <a:buChar char="•"/>
            </a:pPr>
            <a:r>
              <a:rPr lang="en-US" sz="2232" spc="33">
                <a:solidFill>
                  <a:srgbClr val="FFFFFF"/>
                </a:solidFill>
                <a:latin typeface="Times New Roman MT"/>
                <a:ea typeface="Times New Roman MT"/>
                <a:cs typeface="Times New Roman MT"/>
                <a:sym typeface="Times New Roman MT"/>
              </a:rPr>
              <a:t> The final prediction (tumor or normal) is determined by the majority vote across all trees.</a:t>
            </a:r>
          </a:p>
          <a:p>
            <a:pPr algn="just">
              <a:lnSpc>
                <a:spcPts val="2790"/>
              </a:lnSpc>
            </a:pPr>
          </a:p>
          <a:p>
            <a:pPr algn="just">
              <a:lnSpc>
                <a:spcPts val="3189"/>
              </a:lnSpc>
            </a:pPr>
            <a:r>
              <a:rPr lang="en-US" sz="2551" spc="38">
                <a:solidFill>
                  <a:srgbClr val="FFFFFF"/>
                </a:solidFill>
                <a:latin typeface="Times New Roman MT"/>
                <a:ea typeface="Times New Roman MT"/>
                <a:cs typeface="Times New Roman MT"/>
                <a:sym typeface="Times New Roman MT"/>
              </a:rPr>
              <a:t> 3. </a:t>
            </a:r>
            <a:r>
              <a:rPr lang="en-US" b="true" sz="2551" spc="38">
                <a:solidFill>
                  <a:srgbClr val="FFFFFF"/>
                </a:solidFill>
                <a:latin typeface="Times New Roman MT Bold"/>
                <a:ea typeface="Times New Roman MT Bold"/>
                <a:cs typeface="Times New Roman MT Bold"/>
                <a:sym typeface="Times New Roman MT Bold"/>
              </a:rPr>
              <a:t>Model Evaluation</a:t>
            </a:r>
          </a:p>
          <a:p>
            <a:pPr algn="just" marL="481999" indent="-241000" lvl="1">
              <a:lnSpc>
                <a:spcPts val="2790"/>
              </a:lnSpc>
              <a:buFont typeface="Arial"/>
              <a:buChar char="•"/>
            </a:pPr>
            <a:r>
              <a:rPr lang="en-US" sz="2232" spc="33">
                <a:solidFill>
                  <a:srgbClr val="FFFFFF"/>
                </a:solidFill>
                <a:latin typeface="Times New Roman MT"/>
                <a:ea typeface="Times New Roman MT"/>
                <a:cs typeface="Times New Roman MT"/>
                <a:sym typeface="Times New Roman MT"/>
              </a:rPr>
              <a:t>We evaluated the model using a train-test split to calculate accuracy, precision, recall, and F1-score.</a:t>
            </a:r>
          </a:p>
          <a:p>
            <a:pPr algn="just" marL="481999" indent="-241000" lvl="1">
              <a:lnSpc>
                <a:spcPts val="2790"/>
              </a:lnSpc>
              <a:buFont typeface="Arial"/>
              <a:buChar char="•"/>
            </a:pPr>
            <a:r>
              <a:rPr lang="en-US" sz="2232" spc="33">
                <a:solidFill>
                  <a:srgbClr val="FFFFFF"/>
                </a:solidFill>
                <a:latin typeface="Times New Roman MT"/>
                <a:ea typeface="Times New Roman MT"/>
                <a:cs typeface="Times New Roman MT"/>
                <a:sym typeface="Times New Roman MT"/>
              </a:rPr>
              <a:t> These metrics show how effectively the model distinguishes cancerous from healthy samples.</a:t>
            </a:r>
          </a:p>
          <a:p>
            <a:pPr algn="just">
              <a:lnSpc>
                <a:spcPts val="2790"/>
              </a:lnSpc>
            </a:pPr>
          </a:p>
          <a:p>
            <a:pPr algn="just">
              <a:lnSpc>
                <a:spcPts val="3189"/>
              </a:lnSpc>
            </a:pPr>
            <a:r>
              <a:rPr lang="en-US" sz="2551" spc="38">
                <a:solidFill>
                  <a:srgbClr val="FFFFFF"/>
                </a:solidFill>
                <a:latin typeface="Times New Roman MT"/>
                <a:ea typeface="Times New Roman MT"/>
                <a:cs typeface="Times New Roman MT"/>
                <a:sym typeface="Times New Roman MT"/>
              </a:rPr>
              <a:t> 4. </a:t>
            </a:r>
            <a:r>
              <a:rPr lang="en-US" b="true" sz="2551" spc="38">
                <a:solidFill>
                  <a:srgbClr val="FFFFFF"/>
                </a:solidFill>
                <a:latin typeface="Times New Roman MT Bold"/>
                <a:ea typeface="Times New Roman MT Bold"/>
                <a:cs typeface="Times New Roman MT Bold"/>
                <a:sym typeface="Times New Roman MT Bold"/>
              </a:rPr>
              <a:t>Biological Insight</a:t>
            </a:r>
          </a:p>
          <a:p>
            <a:pPr algn="just" marL="481999" indent="-241000" lvl="1">
              <a:lnSpc>
                <a:spcPts val="2790"/>
              </a:lnSpc>
              <a:buFont typeface="Arial"/>
              <a:buChar char="•"/>
            </a:pPr>
            <a:r>
              <a:rPr lang="en-US" sz="2232" spc="33">
                <a:solidFill>
                  <a:srgbClr val="FFFFFF"/>
                </a:solidFill>
                <a:latin typeface="Times New Roman MT"/>
                <a:ea typeface="Times New Roman MT"/>
                <a:cs typeface="Times New Roman MT"/>
                <a:sym typeface="Times New Roman MT"/>
              </a:rPr>
              <a:t>Random Forest also provides feature importance values, showing which genes most influence predictions.</a:t>
            </a:r>
          </a:p>
          <a:p>
            <a:pPr algn="just" marL="481999" indent="-241000" lvl="1">
              <a:lnSpc>
                <a:spcPts val="2790"/>
              </a:lnSpc>
              <a:buFont typeface="Arial"/>
              <a:buChar char="•"/>
            </a:pPr>
            <a:r>
              <a:rPr lang="en-US" sz="2232" spc="33">
                <a:solidFill>
                  <a:srgbClr val="FFFFFF"/>
                </a:solidFill>
                <a:latin typeface="Times New Roman MT"/>
                <a:ea typeface="Times New Roman MT"/>
                <a:cs typeface="Times New Roman MT"/>
                <a:sym typeface="Times New Roman MT"/>
              </a:rPr>
              <a:t> This helps identify key biomarkers that may play a role in brain cancer development.</a:t>
            </a:r>
          </a:p>
          <a:p>
            <a:pPr algn="just">
              <a:lnSpc>
                <a:spcPts val="3189"/>
              </a:lnSpc>
            </a:pPr>
          </a:p>
        </p:txBody>
      </p:sp>
      <p:sp>
        <p:nvSpPr>
          <p:cNvPr name="Freeform 13" id="13"/>
          <p:cNvSpPr/>
          <p:nvPr/>
        </p:nvSpPr>
        <p:spPr>
          <a:xfrm flipH="false" flipV="false" rot="0">
            <a:off x="11913002" y="5365739"/>
            <a:ext cx="6189216" cy="3109582"/>
          </a:xfrm>
          <a:custGeom>
            <a:avLst/>
            <a:gdLst/>
            <a:ahLst/>
            <a:cxnLst/>
            <a:rect r="r" b="b" t="t" l="l"/>
            <a:pathLst>
              <a:path h="3109582" w="6189216">
                <a:moveTo>
                  <a:pt x="0" y="0"/>
                </a:moveTo>
                <a:lnTo>
                  <a:pt x="6189216" y="0"/>
                </a:lnTo>
                <a:lnTo>
                  <a:pt x="6189216" y="3109582"/>
                </a:lnTo>
                <a:lnTo>
                  <a:pt x="0" y="3109582"/>
                </a:lnTo>
                <a:lnTo>
                  <a:pt x="0" y="0"/>
                </a:lnTo>
                <a:close/>
              </a:path>
            </a:pathLst>
          </a:custGeom>
          <a:blipFill>
            <a:blip r:embed="rId6"/>
            <a:stretch>
              <a:fillRect l="-3262" t="-1382" r="0" b="-1382"/>
            </a:stretch>
          </a:blipFill>
        </p:spPr>
      </p:sp>
    </p:spTree>
  </p:cSld>
  <p:clrMapOvr>
    <a:masterClrMapping/>
  </p:clrMapOvr>
</p:sld>
</file>

<file path=ppt/slides/slide4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100000">
                  <a:srgbClr val="4909A6">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5400000">
            <a:off x="13818201" y="2408591"/>
            <a:ext cx="3685413" cy="3685413"/>
          </a:xfrm>
          <a:custGeom>
            <a:avLst/>
            <a:gdLst/>
            <a:ahLst/>
            <a:cxnLst/>
            <a:rect r="r" b="b" t="t" l="l"/>
            <a:pathLst>
              <a:path h="3685413" w="3685413">
                <a:moveTo>
                  <a:pt x="0" y="0"/>
                </a:moveTo>
                <a:lnTo>
                  <a:pt x="3685413" y="0"/>
                </a:lnTo>
                <a:lnTo>
                  <a:pt x="3685413" y="3685413"/>
                </a:lnTo>
                <a:lnTo>
                  <a:pt x="0" y="368541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true" flipV="false" rot="0">
            <a:off x="12003307" y="8041317"/>
            <a:ext cx="7315200" cy="2433967"/>
          </a:xfrm>
          <a:custGeom>
            <a:avLst/>
            <a:gdLst/>
            <a:ahLst/>
            <a:cxnLst/>
            <a:rect r="r" b="b" t="t" l="l"/>
            <a:pathLst>
              <a:path h="2433967" w="7315200">
                <a:moveTo>
                  <a:pt x="7315200" y="0"/>
                </a:moveTo>
                <a:lnTo>
                  <a:pt x="0" y="0"/>
                </a:lnTo>
                <a:lnTo>
                  <a:pt x="0" y="2433966"/>
                </a:lnTo>
                <a:lnTo>
                  <a:pt x="7315200" y="2433966"/>
                </a:lnTo>
                <a:lnTo>
                  <a:pt x="731520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384730" y="595492"/>
            <a:ext cx="17903270" cy="1384474"/>
          </a:xfrm>
          <a:prstGeom prst="rect">
            <a:avLst/>
          </a:prstGeom>
        </p:spPr>
        <p:txBody>
          <a:bodyPr anchor="t" rtlCol="false" tIns="0" lIns="0" bIns="0" rIns="0">
            <a:spAutoFit/>
          </a:bodyPr>
          <a:lstStyle/>
          <a:p>
            <a:pPr algn="l">
              <a:lnSpc>
                <a:spcPts val="9285"/>
              </a:lnSpc>
            </a:pPr>
            <a:r>
              <a:rPr lang="en-US" sz="8759" spc="-560" b="true">
                <a:solidFill>
                  <a:srgbClr val="FFFFFF"/>
                </a:solidFill>
                <a:latin typeface="Times New Roman MT Bold"/>
                <a:ea typeface="Times New Roman MT Bold"/>
                <a:cs typeface="Times New Roman MT Bold"/>
                <a:sym typeface="Times New Roman MT Bold"/>
              </a:rPr>
              <a:t> Advantages &amp; Limitations: </a:t>
            </a:r>
          </a:p>
        </p:txBody>
      </p:sp>
      <p:sp>
        <p:nvSpPr>
          <p:cNvPr name="TextBox 9" id="9"/>
          <p:cNvSpPr txBox="true"/>
          <p:nvPr/>
        </p:nvSpPr>
        <p:spPr>
          <a:xfrm rot="0">
            <a:off x="683908" y="2462435"/>
            <a:ext cx="15858122" cy="3675063"/>
          </a:xfrm>
          <a:prstGeom prst="rect">
            <a:avLst/>
          </a:prstGeom>
        </p:spPr>
        <p:txBody>
          <a:bodyPr anchor="t" rtlCol="false" tIns="0" lIns="0" bIns="0" rIns="0">
            <a:spAutoFit/>
          </a:bodyPr>
          <a:lstStyle/>
          <a:p>
            <a:pPr algn="just">
              <a:lnSpc>
                <a:spcPts val="5249"/>
              </a:lnSpc>
            </a:pPr>
            <a:r>
              <a:rPr lang="en-US" b="true" sz="4199" spc="62">
                <a:solidFill>
                  <a:srgbClr val="FFFFFF"/>
                </a:solidFill>
                <a:latin typeface="Times New Roman MT Bold"/>
                <a:ea typeface="Times New Roman MT Bold"/>
                <a:cs typeface="Times New Roman MT Bold"/>
                <a:sym typeface="Times New Roman MT Bold"/>
              </a:rPr>
              <a:t>Advantages :</a:t>
            </a:r>
          </a:p>
          <a:p>
            <a:pPr algn="just" marL="712464" indent="-356232" lvl="1">
              <a:lnSpc>
                <a:spcPts val="4124"/>
              </a:lnSpc>
              <a:buFont typeface="Arial"/>
              <a:buChar char="•"/>
            </a:pPr>
            <a:r>
              <a:rPr lang="en-US" sz="3299" spc="49">
                <a:solidFill>
                  <a:srgbClr val="FFFFFF"/>
                </a:solidFill>
                <a:latin typeface="Times New Roman MT"/>
                <a:ea typeface="Times New Roman MT"/>
                <a:cs typeface="Times New Roman MT"/>
                <a:sym typeface="Times New Roman MT"/>
              </a:rPr>
              <a:t>Random Forest provides very accurate predictions even with large datasets.</a:t>
            </a:r>
          </a:p>
          <a:p>
            <a:pPr algn="just" marL="712464" indent="-356232" lvl="1">
              <a:lnSpc>
                <a:spcPts val="4124"/>
              </a:lnSpc>
              <a:buFont typeface="Arial"/>
              <a:buChar char="•"/>
            </a:pPr>
            <a:r>
              <a:rPr lang="en-US" sz="3299" spc="49">
                <a:solidFill>
                  <a:srgbClr val="FFFFFF"/>
                </a:solidFill>
                <a:latin typeface="Times New Roman MT"/>
                <a:ea typeface="Times New Roman MT"/>
                <a:cs typeface="Times New Roman MT"/>
                <a:sym typeface="Times New Roman MT"/>
              </a:rPr>
              <a:t>Random Forest can handle missing data well without compromising with accuracy.</a:t>
            </a:r>
          </a:p>
          <a:p>
            <a:pPr algn="just" marL="712464" indent="-356232" lvl="1">
              <a:lnSpc>
                <a:spcPts val="4124"/>
              </a:lnSpc>
              <a:buFont typeface="Arial"/>
              <a:buChar char="•"/>
            </a:pPr>
            <a:r>
              <a:rPr lang="en-US" sz="3299" spc="49">
                <a:solidFill>
                  <a:srgbClr val="FFFFFF"/>
                </a:solidFill>
                <a:latin typeface="Times New Roman MT"/>
                <a:ea typeface="Times New Roman MT"/>
                <a:cs typeface="Times New Roman MT"/>
                <a:sym typeface="Times New Roman MT"/>
              </a:rPr>
              <a:t>When we combine multiple decision trees it reduces the risk of overfitting of the model.</a:t>
            </a:r>
          </a:p>
          <a:p>
            <a:pPr algn="just">
              <a:lnSpc>
                <a:spcPts val="2874"/>
              </a:lnSpc>
            </a:pPr>
          </a:p>
        </p:txBody>
      </p:sp>
      <p:sp>
        <p:nvSpPr>
          <p:cNvPr name="TextBox 10" id="10"/>
          <p:cNvSpPr txBox="true"/>
          <p:nvPr/>
        </p:nvSpPr>
        <p:spPr>
          <a:xfrm rot="0">
            <a:off x="683908" y="6547072"/>
            <a:ext cx="16028222" cy="2187893"/>
          </a:xfrm>
          <a:prstGeom prst="rect">
            <a:avLst/>
          </a:prstGeom>
        </p:spPr>
        <p:txBody>
          <a:bodyPr anchor="t" rtlCol="false" tIns="0" lIns="0" bIns="0" rIns="0">
            <a:spAutoFit/>
          </a:bodyPr>
          <a:lstStyle/>
          <a:p>
            <a:pPr algn="l">
              <a:lnSpc>
                <a:spcPts val="5249"/>
              </a:lnSpc>
            </a:pPr>
            <a:r>
              <a:rPr lang="en-US" sz="4199" spc="62" b="true">
                <a:solidFill>
                  <a:srgbClr val="FFFFFF"/>
                </a:solidFill>
                <a:latin typeface="Times New Roman MT Bold"/>
                <a:ea typeface="Times New Roman MT Bold"/>
                <a:cs typeface="Times New Roman MT Bold"/>
                <a:sym typeface="Times New Roman MT Bold"/>
              </a:rPr>
              <a:t>Limitations :</a:t>
            </a:r>
          </a:p>
          <a:p>
            <a:pPr algn="l" marL="712464" indent="-356232" lvl="1">
              <a:lnSpc>
                <a:spcPts val="4124"/>
              </a:lnSpc>
              <a:buFont typeface="Arial"/>
              <a:buChar char="•"/>
            </a:pPr>
            <a:r>
              <a:rPr lang="en-US" sz="3299" spc="49">
                <a:solidFill>
                  <a:srgbClr val="FFFFFF"/>
                </a:solidFill>
                <a:latin typeface="Times New Roman MT"/>
                <a:ea typeface="Times New Roman MT"/>
                <a:cs typeface="Times New Roman MT"/>
                <a:sym typeface="Times New Roman MT"/>
              </a:rPr>
              <a:t>It can be computationally expensive especially with a large number of trees.</a:t>
            </a:r>
          </a:p>
          <a:p>
            <a:pPr algn="l" marL="712464" indent="-356232" lvl="1">
              <a:lnSpc>
                <a:spcPts val="4124"/>
              </a:lnSpc>
              <a:buFont typeface="Arial"/>
              <a:buChar char="•"/>
            </a:pPr>
            <a:r>
              <a:rPr lang="en-US" sz="3299" spc="49">
                <a:solidFill>
                  <a:srgbClr val="FFFFFF"/>
                </a:solidFill>
                <a:latin typeface="Times New Roman MT"/>
                <a:ea typeface="Times New Roman MT"/>
                <a:cs typeface="Times New Roman MT"/>
                <a:sym typeface="Times New Roman MT"/>
              </a:rPr>
              <a:t>It’s harder to interpret the model compared to simpler models like decision trees.</a:t>
            </a:r>
          </a:p>
          <a:p>
            <a:pPr algn="l">
              <a:lnSpc>
                <a:spcPts val="3374"/>
              </a:lnSpc>
            </a:pPr>
          </a:p>
        </p:txBody>
      </p:sp>
    </p:spTree>
  </p:cSld>
  <p:clrMapOvr>
    <a:masterClrMapping/>
  </p:clrMapOvr>
</p:sld>
</file>

<file path=ppt/slides/slide4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200025"/>
              <a:ext cx="4816593" cy="2909358"/>
            </a:xfrm>
            <a:prstGeom prst="rect">
              <a:avLst/>
            </a:prstGeom>
          </p:spPr>
          <p:txBody>
            <a:bodyPr anchor="ctr" rtlCol="false" tIns="50800" lIns="50800" bIns="50800" rIns="50800"/>
            <a:lstStyle/>
            <a:p>
              <a:pPr algn="ctr">
                <a:lnSpc>
                  <a:spcPts val="7279"/>
                </a:lnSpc>
              </a:pPr>
              <a:r>
                <a:rPr lang="en-US" sz="5199" b="true">
                  <a:solidFill>
                    <a:srgbClr val="FFFFFF">
                      <a:alpha val="90980"/>
                    </a:srgbClr>
                  </a:solidFill>
                  <a:latin typeface="Times New Roman MT Bold"/>
                  <a:ea typeface="Times New Roman MT Bold"/>
                  <a:cs typeface="Times New Roman MT Bold"/>
                  <a:sym typeface="Times New Roman MT Bold"/>
                </a:rPr>
                <a:t>XGBoost</a:t>
              </a:r>
            </a:p>
          </p:txBody>
        </p:sp>
      </p:grpSp>
      <p:grpSp>
        <p:nvGrpSpPr>
          <p:cNvPr name="Group 6" id="6"/>
          <p:cNvGrpSpPr/>
          <p:nvPr/>
        </p:nvGrpSpPr>
        <p:grpSpPr>
          <a:xfrm rot="0">
            <a:off x="683908" y="564328"/>
            <a:ext cx="16920183" cy="928744"/>
            <a:chOff x="0" y="0"/>
            <a:chExt cx="4721953" cy="259187"/>
          </a:xfrm>
        </p:grpSpPr>
        <p:sp>
          <p:nvSpPr>
            <p:cNvPr name="Freeform 7" id="7"/>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8" id="8"/>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grpSp>
        <p:nvGrpSpPr>
          <p:cNvPr name="Group 9" id="9"/>
          <p:cNvGrpSpPr/>
          <p:nvPr/>
        </p:nvGrpSpPr>
        <p:grpSpPr>
          <a:xfrm rot="0">
            <a:off x="1201381" y="2419674"/>
            <a:ext cx="15448652" cy="4258592"/>
            <a:chOff x="0" y="0"/>
            <a:chExt cx="2393400" cy="659767"/>
          </a:xfrm>
        </p:grpSpPr>
        <p:sp>
          <p:nvSpPr>
            <p:cNvPr name="Freeform 10" id="10"/>
            <p:cNvSpPr/>
            <p:nvPr/>
          </p:nvSpPr>
          <p:spPr>
            <a:xfrm flipH="false" flipV="false" rot="0">
              <a:off x="0" y="0"/>
              <a:ext cx="2393400" cy="659767"/>
            </a:xfrm>
            <a:custGeom>
              <a:avLst/>
              <a:gdLst/>
              <a:ahLst/>
              <a:cxnLst/>
              <a:rect r="r" b="b" t="t" l="l"/>
              <a:pathLst>
                <a:path h="659767" w="2393400">
                  <a:moveTo>
                    <a:pt x="24556" y="0"/>
                  </a:moveTo>
                  <a:lnTo>
                    <a:pt x="2368845" y="0"/>
                  </a:lnTo>
                  <a:cubicBezTo>
                    <a:pt x="2382407" y="0"/>
                    <a:pt x="2393400" y="10994"/>
                    <a:pt x="2393400" y="24556"/>
                  </a:cubicBezTo>
                  <a:lnTo>
                    <a:pt x="2393400" y="635212"/>
                  </a:lnTo>
                  <a:cubicBezTo>
                    <a:pt x="2393400" y="641724"/>
                    <a:pt x="2390813" y="647970"/>
                    <a:pt x="2386208" y="652575"/>
                  </a:cubicBezTo>
                  <a:cubicBezTo>
                    <a:pt x="2381603" y="657180"/>
                    <a:pt x="2375357" y="659767"/>
                    <a:pt x="2368845" y="659767"/>
                  </a:cubicBezTo>
                  <a:lnTo>
                    <a:pt x="24556" y="659767"/>
                  </a:lnTo>
                  <a:cubicBezTo>
                    <a:pt x="18043" y="659767"/>
                    <a:pt x="11797" y="657180"/>
                    <a:pt x="7192" y="652575"/>
                  </a:cubicBezTo>
                  <a:cubicBezTo>
                    <a:pt x="2587" y="647970"/>
                    <a:pt x="0" y="641724"/>
                    <a:pt x="0" y="635212"/>
                  </a:cubicBezTo>
                  <a:lnTo>
                    <a:pt x="0" y="24556"/>
                  </a:lnTo>
                  <a:cubicBezTo>
                    <a:pt x="0" y="18043"/>
                    <a:pt x="2587" y="11797"/>
                    <a:pt x="7192" y="7192"/>
                  </a:cubicBezTo>
                  <a:cubicBezTo>
                    <a:pt x="11797" y="2587"/>
                    <a:pt x="18043" y="0"/>
                    <a:pt x="24556" y="0"/>
                  </a:cubicBezTo>
                  <a:close/>
                </a:path>
              </a:pathLst>
            </a:custGeom>
            <a:blipFill>
              <a:blip r:embed="rId3"/>
              <a:stretch>
                <a:fillRect l="0" t="-4356" r="0" b="-129456"/>
              </a:stretch>
            </a:blipFill>
            <a:ln w="228600" cap="rnd">
              <a:gradFill>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a:prstDash val="solid"/>
              <a:round/>
            </a:ln>
          </p:spPr>
        </p:sp>
      </p:grpSp>
      <p:sp>
        <p:nvSpPr>
          <p:cNvPr name="TextBox 11" id="11"/>
          <p:cNvSpPr txBox="true"/>
          <p:nvPr/>
        </p:nvSpPr>
        <p:spPr>
          <a:xfrm rot="0">
            <a:off x="2834588" y="6687010"/>
            <a:ext cx="12350929" cy="1544320"/>
          </a:xfrm>
          <a:prstGeom prst="rect">
            <a:avLst/>
          </a:prstGeom>
        </p:spPr>
        <p:txBody>
          <a:bodyPr anchor="t" rtlCol="false" tIns="0" lIns="0" bIns="0" rIns="0">
            <a:spAutoFit/>
          </a:bodyPr>
          <a:lstStyle/>
          <a:p>
            <a:pPr algn="l">
              <a:lnSpc>
                <a:spcPts val="10999"/>
              </a:lnSpc>
            </a:pPr>
            <a:r>
              <a:rPr lang="en-US" sz="8799" spc="131" b="true">
                <a:solidFill>
                  <a:srgbClr val="FFFFFF"/>
                </a:solidFill>
                <a:latin typeface="Times New Roman MT Bold"/>
                <a:ea typeface="Times New Roman MT Bold"/>
                <a:cs typeface="Times New Roman MT Bold"/>
                <a:sym typeface="Times New Roman MT Bold"/>
              </a:rPr>
              <a:t>Performance Comparison</a:t>
            </a:r>
          </a:p>
        </p:txBody>
      </p:sp>
    </p:spTree>
  </p:cSld>
  <p:clrMapOvr>
    <a:masterClrMapping/>
  </p:clrMapOvr>
</p:sld>
</file>

<file path=ppt/slides/slide4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2163113" y="1028700"/>
            <a:ext cx="13961774" cy="4575211"/>
          </a:xfrm>
          <a:custGeom>
            <a:avLst/>
            <a:gdLst/>
            <a:ahLst/>
            <a:cxnLst/>
            <a:rect r="r" b="b" t="t" l="l"/>
            <a:pathLst>
              <a:path h="4575211" w="13961774">
                <a:moveTo>
                  <a:pt x="0" y="0"/>
                </a:moveTo>
                <a:lnTo>
                  <a:pt x="13961774" y="0"/>
                </a:lnTo>
                <a:lnTo>
                  <a:pt x="13961774" y="4575211"/>
                </a:lnTo>
                <a:lnTo>
                  <a:pt x="0" y="4575211"/>
                </a:lnTo>
                <a:lnTo>
                  <a:pt x="0" y="0"/>
                </a:lnTo>
                <a:close/>
              </a:path>
            </a:pathLst>
          </a:custGeom>
          <a:blipFill>
            <a:blip r:embed="rId3"/>
            <a:stretch>
              <a:fillRect l="0" t="0" r="0" b="0"/>
            </a:stretch>
          </a:blipFill>
        </p:spPr>
      </p:sp>
      <p:sp>
        <p:nvSpPr>
          <p:cNvPr name="TextBox 7" id="7"/>
          <p:cNvSpPr txBox="true"/>
          <p:nvPr/>
        </p:nvSpPr>
        <p:spPr>
          <a:xfrm rot="0">
            <a:off x="780734" y="6194465"/>
            <a:ext cx="16726533" cy="3493588"/>
          </a:xfrm>
          <a:prstGeom prst="rect">
            <a:avLst/>
          </a:prstGeom>
        </p:spPr>
        <p:txBody>
          <a:bodyPr anchor="t" rtlCol="false" tIns="0" lIns="0" bIns="0" rIns="0">
            <a:spAutoFit/>
          </a:bodyPr>
          <a:lstStyle/>
          <a:p>
            <a:pPr algn="just">
              <a:lnSpc>
                <a:spcPts val="5444"/>
              </a:lnSpc>
            </a:pPr>
            <a:r>
              <a:rPr lang="en-US" sz="4613" spc="-32">
                <a:solidFill>
                  <a:srgbClr val="FFFFFF"/>
                </a:solidFill>
                <a:latin typeface="Times New Roman MT"/>
                <a:ea typeface="Times New Roman MT"/>
                <a:cs typeface="Times New Roman MT"/>
                <a:sym typeface="Times New Roman MT"/>
              </a:rPr>
              <a:t>As the table shows, </a:t>
            </a:r>
            <a:r>
              <a:rPr lang="en-US" b="true" sz="4613" spc="-32">
                <a:solidFill>
                  <a:srgbClr val="FFFFFF"/>
                </a:solidFill>
                <a:latin typeface="Times New Roman MT Bold"/>
                <a:ea typeface="Times New Roman MT Bold"/>
                <a:cs typeface="Times New Roman MT Bold"/>
                <a:sym typeface="Times New Roman MT Bold"/>
              </a:rPr>
              <a:t>the Support Vector Machine (SVM) </a:t>
            </a:r>
            <a:r>
              <a:rPr lang="en-US" sz="4613" spc="-32">
                <a:solidFill>
                  <a:srgbClr val="FFFFFF"/>
                </a:solidFill>
                <a:latin typeface="Times New Roman MT"/>
                <a:ea typeface="Times New Roman MT"/>
                <a:cs typeface="Times New Roman MT"/>
                <a:sym typeface="Times New Roman MT"/>
              </a:rPr>
              <a:t>proved to be the top model, achieving a 92.31% accuracy. While the other models also performed well, confirming the effectiveness of our feature selection, the SVM's ability to define clear boundaries between the tissue types made it the most successful for this dataset.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559827"/>
            <a:ext cx="18288000" cy="11035111"/>
            <a:chOff x="0" y="0"/>
            <a:chExt cx="4816593" cy="2906367"/>
          </a:xfrm>
        </p:grpSpPr>
        <p:sp>
          <p:nvSpPr>
            <p:cNvPr name="Freeform 4" id="4"/>
            <p:cNvSpPr/>
            <p:nvPr/>
          </p:nvSpPr>
          <p:spPr>
            <a:xfrm flipH="false" flipV="false" rot="0">
              <a:off x="0" y="0"/>
              <a:ext cx="4816592" cy="2906367"/>
            </a:xfrm>
            <a:custGeom>
              <a:avLst/>
              <a:gdLst/>
              <a:ahLst/>
              <a:cxnLst/>
              <a:rect r="r" b="b" t="t" l="l"/>
              <a:pathLst>
                <a:path h="2906367" w="4816592">
                  <a:moveTo>
                    <a:pt x="0" y="0"/>
                  </a:moveTo>
                  <a:lnTo>
                    <a:pt x="4816592" y="0"/>
                  </a:lnTo>
                  <a:lnTo>
                    <a:pt x="4816592" y="2906367"/>
                  </a:lnTo>
                  <a:lnTo>
                    <a:pt x="0" y="2906367"/>
                  </a:lnTo>
                  <a:close/>
                </a:path>
              </a:pathLst>
            </a:custGeom>
            <a:gradFill rotWithShape="true">
              <a:gsLst>
                <a:gs pos="0">
                  <a:srgbClr val="0B0089">
                    <a:alpha val="91000"/>
                  </a:srgbClr>
                </a:gs>
                <a:gs pos="100000">
                  <a:srgbClr val="4909A6">
                    <a:alpha val="91000"/>
                  </a:srgbClr>
                </a:gs>
              </a:gsLst>
              <a:lin ang="2700000"/>
            </a:gradFill>
          </p:spPr>
        </p:sp>
        <p:sp>
          <p:nvSpPr>
            <p:cNvPr name="TextBox 5" id="5"/>
            <p:cNvSpPr txBox="true"/>
            <p:nvPr/>
          </p:nvSpPr>
          <p:spPr>
            <a:xfrm>
              <a:off x="0" y="-76200"/>
              <a:ext cx="4816593" cy="2982567"/>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5400000">
            <a:off x="13078245" y="2107246"/>
            <a:ext cx="3685413" cy="3685413"/>
          </a:xfrm>
          <a:custGeom>
            <a:avLst/>
            <a:gdLst/>
            <a:ahLst/>
            <a:cxnLst/>
            <a:rect r="r" b="b" t="t" l="l"/>
            <a:pathLst>
              <a:path h="3685413" w="3685413">
                <a:moveTo>
                  <a:pt x="0" y="0"/>
                </a:moveTo>
                <a:lnTo>
                  <a:pt x="3685414" y="0"/>
                </a:lnTo>
                <a:lnTo>
                  <a:pt x="3685414" y="3685413"/>
                </a:lnTo>
                <a:lnTo>
                  <a:pt x="0" y="368541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true" flipV="false" rot="0">
            <a:off x="12003307" y="8041317"/>
            <a:ext cx="7315200" cy="2433967"/>
          </a:xfrm>
          <a:custGeom>
            <a:avLst/>
            <a:gdLst/>
            <a:ahLst/>
            <a:cxnLst/>
            <a:rect r="r" b="b" t="t" l="l"/>
            <a:pathLst>
              <a:path h="2433967" w="7315200">
                <a:moveTo>
                  <a:pt x="7315200" y="0"/>
                </a:moveTo>
                <a:lnTo>
                  <a:pt x="0" y="0"/>
                </a:lnTo>
                <a:lnTo>
                  <a:pt x="0" y="2433966"/>
                </a:lnTo>
                <a:lnTo>
                  <a:pt x="7315200" y="2433966"/>
                </a:lnTo>
                <a:lnTo>
                  <a:pt x="731520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301566" y="2385240"/>
            <a:ext cx="5483787" cy="5893086"/>
          </a:xfrm>
          <a:custGeom>
            <a:avLst/>
            <a:gdLst/>
            <a:ahLst/>
            <a:cxnLst/>
            <a:rect r="r" b="b" t="t" l="l"/>
            <a:pathLst>
              <a:path h="5893086" w="5483787">
                <a:moveTo>
                  <a:pt x="0" y="0"/>
                </a:moveTo>
                <a:lnTo>
                  <a:pt x="5483787" y="0"/>
                </a:lnTo>
                <a:lnTo>
                  <a:pt x="5483787" y="5893086"/>
                </a:lnTo>
                <a:lnTo>
                  <a:pt x="0" y="5893086"/>
                </a:lnTo>
                <a:lnTo>
                  <a:pt x="0" y="0"/>
                </a:lnTo>
                <a:close/>
              </a:path>
            </a:pathLst>
          </a:custGeom>
          <a:blipFill>
            <a:blip r:embed="rId7"/>
            <a:stretch>
              <a:fillRect l="-10946" t="-7871" r="-4975" b="0"/>
            </a:stretch>
          </a:blipFill>
        </p:spPr>
      </p:sp>
      <p:sp>
        <p:nvSpPr>
          <p:cNvPr name="TextBox 9" id="9"/>
          <p:cNvSpPr txBox="true"/>
          <p:nvPr/>
        </p:nvSpPr>
        <p:spPr>
          <a:xfrm rot="0">
            <a:off x="7361139" y="4115517"/>
            <a:ext cx="10089808" cy="3737947"/>
          </a:xfrm>
          <a:prstGeom prst="rect">
            <a:avLst/>
          </a:prstGeom>
        </p:spPr>
        <p:txBody>
          <a:bodyPr anchor="t" rtlCol="false" tIns="0" lIns="0" bIns="0" rIns="0">
            <a:spAutoFit/>
          </a:bodyPr>
          <a:lstStyle/>
          <a:p>
            <a:pPr algn="l">
              <a:lnSpc>
                <a:spcPts val="4808"/>
              </a:lnSpc>
            </a:pPr>
            <a:r>
              <a:rPr lang="en-US" sz="3846" spc="57" b="true">
                <a:solidFill>
                  <a:srgbClr val="FFFFFF"/>
                </a:solidFill>
                <a:latin typeface="Times New Roman MT Bold"/>
                <a:ea typeface="Times New Roman MT Bold"/>
                <a:cs typeface="Times New Roman MT Bold"/>
                <a:sym typeface="Times New Roman MT Bold"/>
              </a:rPr>
              <a:t>Ependymoma(46)</a:t>
            </a:r>
            <a:r>
              <a:rPr lang="en-US" sz="3846" spc="57">
                <a:solidFill>
                  <a:srgbClr val="FFFFFF"/>
                </a:solidFill>
                <a:latin typeface="Times New Roman MT"/>
                <a:ea typeface="Times New Roman MT"/>
                <a:cs typeface="Times New Roman MT"/>
                <a:sym typeface="Times New Roman MT"/>
              </a:rPr>
              <a:t>– moderate tumor.</a:t>
            </a:r>
          </a:p>
          <a:p>
            <a:pPr algn="l">
              <a:lnSpc>
                <a:spcPts val="4808"/>
              </a:lnSpc>
            </a:pPr>
            <a:r>
              <a:rPr lang="en-US" sz="3846" spc="57" b="true">
                <a:solidFill>
                  <a:srgbClr val="FFFFFF"/>
                </a:solidFill>
                <a:latin typeface="Times New Roman MT Bold"/>
                <a:ea typeface="Times New Roman MT Bold"/>
                <a:cs typeface="Times New Roman MT Bold"/>
                <a:sym typeface="Times New Roman MT Bold"/>
              </a:rPr>
              <a:t>Glioblastoma(34)</a:t>
            </a:r>
            <a:r>
              <a:rPr lang="en-US" sz="3846" spc="57">
                <a:solidFill>
                  <a:srgbClr val="FFFFFF"/>
                </a:solidFill>
                <a:latin typeface="Times New Roman MT"/>
                <a:ea typeface="Times New Roman MT"/>
                <a:cs typeface="Times New Roman MT"/>
                <a:sym typeface="Times New Roman MT"/>
              </a:rPr>
              <a:t>– aggressive tumor.</a:t>
            </a:r>
          </a:p>
          <a:p>
            <a:pPr algn="l">
              <a:lnSpc>
                <a:spcPts val="4808"/>
              </a:lnSpc>
            </a:pPr>
            <a:r>
              <a:rPr lang="en-US" sz="3846" spc="57" b="true">
                <a:solidFill>
                  <a:srgbClr val="FFFFFF"/>
                </a:solidFill>
                <a:latin typeface="Times New Roman MT Bold"/>
                <a:ea typeface="Times New Roman MT Bold"/>
                <a:cs typeface="Times New Roman MT Bold"/>
                <a:sym typeface="Times New Roman MT Bold"/>
              </a:rPr>
              <a:t>Medulloblastoma(22)</a:t>
            </a:r>
            <a:r>
              <a:rPr lang="en-US" sz="3846" spc="57">
                <a:solidFill>
                  <a:srgbClr val="FFFFFF"/>
                </a:solidFill>
                <a:latin typeface="Times New Roman MT"/>
                <a:ea typeface="Times New Roman MT"/>
                <a:cs typeface="Times New Roman MT"/>
                <a:sym typeface="Times New Roman MT"/>
              </a:rPr>
              <a:t>– fast pediatric tumor.</a:t>
            </a:r>
          </a:p>
          <a:p>
            <a:pPr algn="l">
              <a:lnSpc>
                <a:spcPts val="4808"/>
              </a:lnSpc>
            </a:pPr>
            <a:r>
              <a:rPr lang="en-US" sz="3846" spc="57" b="true">
                <a:solidFill>
                  <a:srgbClr val="FFFFFF"/>
                </a:solidFill>
                <a:latin typeface="Times New Roman MT Bold"/>
                <a:ea typeface="Times New Roman MT Bold"/>
                <a:cs typeface="Times New Roman MT Bold"/>
                <a:sym typeface="Times New Roman MT Bold"/>
              </a:rPr>
              <a:t>Pilocytic Astrocytoma(15)</a:t>
            </a:r>
            <a:r>
              <a:rPr lang="en-US" sz="3846" spc="57">
                <a:solidFill>
                  <a:srgbClr val="FFFFFF"/>
                </a:solidFill>
                <a:latin typeface="Times New Roman MT"/>
                <a:ea typeface="Times New Roman MT"/>
                <a:cs typeface="Times New Roman MT"/>
                <a:sym typeface="Times New Roman MT"/>
              </a:rPr>
              <a:t>– benign tumor.</a:t>
            </a:r>
          </a:p>
          <a:p>
            <a:pPr algn="l">
              <a:lnSpc>
                <a:spcPts val="4808"/>
              </a:lnSpc>
            </a:pPr>
            <a:r>
              <a:rPr lang="en-US" sz="3846" spc="57" b="true">
                <a:solidFill>
                  <a:srgbClr val="FFFFFF"/>
                </a:solidFill>
                <a:latin typeface="Times New Roman MT Bold"/>
                <a:ea typeface="Times New Roman MT Bold"/>
                <a:cs typeface="Times New Roman MT Bold"/>
                <a:sym typeface="Times New Roman MT Bold"/>
              </a:rPr>
              <a:t>Normal Brain(13)</a:t>
            </a:r>
            <a:r>
              <a:rPr lang="en-US" sz="3846" spc="57">
                <a:solidFill>
                  <a:srgbClr val="FFFFFF"/>
                </a:solidFill>
                <a:latin typeface="Times New Roman MT"/>
                <a:ea typeface="Times New Roman MT"/>
                <a:cs typeface="Times New Roman MT"/>
                <a:sym typeface="Times New Roman MT"/>
              </a:rPr>
              <a:t>– healthy tissue.</a:t>
            </a:r>
          </a:p>
          <a:p>
            <a:pPr algn="l">
              <a:lnSpc>
                <a:spcPts val="4808"/>
              </a:lnSpc>
            </a:pPr>
          </a:p>
        </p:txBody>
      </p:sp>
      <p:sp>
        <p:nvSpPr>
          <p:cNvPr name="TextBox 10" id="10"/>
          <p:cNvSpPr txBox="true"/>
          <p:nvPr/>
        </p:nvSpPr>
        <p:spPr>
          <a:xfrm rot="0">
            <a:off x="7156928" y="1729794"/>
            <a:ext cx="8080954" cy="1158493"/>
          </a:xfrm>
          <a:prstGeom prst="rect">
            <a:avLst/>
          </a:prstGeom>
        </p:spPr>
        <p:txBody>
          <a:bodyPr anchor="t" rtlCol="false" tIns="0" lIns="0" bIns="0" rIns="0">
            <a:spAutoFit/>
          </a:bodyPr>
          <a:lstStyle/>
          <a:p>
            <a:pPr algn="l">
              <a:lnSpc>
                <a:spcPts val="7737"/>
              </a:lnSpc>
            </a:pPr>
            <a:r>
              <a:rPr lang="en-US" sz="7299" spc="-467" b="true">
                <a:solidFill>
                  <a:srgbClr val="FFFFFF"/>
                </a:solidFill>
                <a:latin typeface="Times New Roman MT Bold"/>
                <a:ea typeface="Times New Roman MT Bold"/>
                <a:cs typeface="Times New Roman MT Bold"/>
                <a:sym typeface="Times New Roman MT Bold"/>
              </a:rPr>
              <a:t>Type Of Tumor</a:t>
            </a:r>
          </a:p>
        </p:txBody>
      </p:sp>
    </p:spTree>
  </p:cSld>
  <p:clrMapOvr>
    <a:masterClrMapping/>
  </p:clrMapOvr>
</p:sld>
</file>

<file path=ppt/slides/slide5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0807469" y="1662580"/>
            <a:ext cx="6774124" cy="6204400"/>
          </a:xfrm>
          <a:custGeom>
            <a:avLst/>
            <a:gdLst/>
            <a:ahLst/>
            <a:cxnLst/>
            <a:rect r="r" b="b" t="t" l="l"/>
            <a:pathLst>
              <a:path h="6204400" w="6774124">
                <a:moveTo>
                  <a:pt x="0" y="0"/>
                </a:moveTo>
                <a:lnTo>
                  <a:pt x="6774124" y="0"/>
                </a:lnTo>
                <a:lnTo>
                  <a:pt x="6774124" y="6204401"/>
                </a:lnTo>
                <a:lnTo>
                  <a:pt x="0" y="6204401"/>
                </a:lnTo>
                <a:lnTo>
                  <a:pt x="0" y="0"/>
                </a:lnTo>
                <a:close/>
              </a:path>
            </a:pathLst>
          </a:custGeom>
          <a:blipFill>
            <a:blip r:embed="rId3"/>
            <a:stretch>
              <a:fillRect l="-2984" t="0" r="-30" b="0"/>
            </a:stretch>
          </a:blipFill>
        </p:spPr>
      </p:sp>
      <p:sp>
        <p:nvSpPr>
          <p:cNvPr name="TextBox 7" id="7"/>
          <p:cNvSpPr txBox="true"/>
          <p:nvPr/>
        </p:nvSpPr>
        <p:spPr>
          <a:xfrm rot="0">
            <a:off x="306918" y="204320"/>
            <a:ext cx="9382821" cy="1458260"/>
          </a:xfrm>
          <a:prstGeom prst="rect">
            <a:avLst/>
          </a:prstGeom>
        </p:spPr>
        <p:txBody>
          <a:bodyPr anchor="t" rtlCol="false" tIns="0" lIns="0" bIns="0" rIns="0">
            <a:spAutoFit/>
          </a:bodyPr>
          <a:lstStyle/>
          <a:p>
            <a:pPr algn="l">
              <a:lnSpc>
                <a:spcPts val="9709"/>
              </a:lnSpc>
            </a:pPr>
            <a:r>
              <a:rPr lang="en-US" b="true" sz="9159" spc="-586">
                <a:solidFill>
                  <a:srgbClr val="FFFFFF"/>
                </a:solidFill>
                <a:latin typeface="Times New Roman MT Bold"/>
                <a:ea typeface="Times New Roman MT Bold"/>
                <a:cs typeface="Times New Roman MT Bold"/>
                <a:sym typeface="Times New Roman MT Bold"/>
              </a:rPr>
              <a:t>1. XGBoost </a:t>
            </a:r>
          </a:p>
        </p:txBody>
      </p:sp>
      <p:sp>
        <p:nvSpPr>
          <p:cNvPr name="TextBox 8" id="8"/>
          <p:cNvSpPr txBox="true"/>
          <p:nvPr/>
        </p:nvSpPr>
        <p:spPr>
          <a:xfrm rot="0">
            <a:off x="0" y="1548280"/>
            <a:ext cx="10387710" cy="6977119"/>
          </a:xfrm>
          <a:prstGeom prst="rect">
            <a:avLst/>
          </a:prstGeom>
        </p:spPr>
        <p:txBody>
          <a:bodyPr anchor="t" rtlCol="false" tIns="0" lIns="0" bIns="0" rIns="0">
            <a:spAutoFit/>
          </a:bodyPr>
          <a:lstStyle/>
          <a:p>
            <a:pPr algn="just" marL="606741" indent="-303371" lvl="1">
              <a:lnSpc>
                <a:spcPts val="3934"/>
              </a:lnSpc>
              <a:buFont typeface="Arial"/>
              <a:buChar char="•"/>
            </a:pPr>
            <a:r>
              <a:rPr lang="en-US" b="true" sz="2810">
                <a:solidFill>
                  <a:srgbClr val="FFFFFF"/>
                </a:solidFill>
                <a:latin typeface="Times New Roman MT Bold"/>
                <a:ea typeface="Times New Roman MT Bold"/>
                <a:cs typeface="Times New Roman MT Bold"/>
                <a:sym typeface="Times New Roman MT Bold"/>
              </a:rPr>
              <a:t>Key Strengths: </a:t>
            </a:r>
            <a:r>
              <a:rPr lang="en-US" sz="2810">
                <a:solidFill>
                  <a:srgbClr val="FFFFFF"/>
                </a:solidFill>
                <a:latin typeface="Times New Roman MT"/>
                <a:ea typeface="Times New Roman MT"/>
                <a:cs typeface="Times New Roman MT"/>
                <a:sym typeface="Times New Roman MT"/>
              </a:rPr>
              <a:t>The model</a:t>
            </a:r>
            <a:r>
              <a:rPr lang="en-US" sz="2810">
                <a:solidFill>
                  <a:srgbClr val="FFFFFF"/>
                </a:solidFill>
                <a:latin typeface="Times New Roman MT"/>
                <a:ea typeface="Times New Roman MT"/>
                <a:cs typeface="Times New Roman MT"/>
                <a:sym typeface="Times New Roman MT"/>
              </a:rPr>
              <a:t> shows high accuracy and correctly identified:</a:t>
            </a:r>
          </a:p>
          <a:p>
            <a:pPr algn="just" marL="606741" indent="-303371" lvl="1">
              <a:lnSpc>
                <a:spcPts val="3934"/>
              </a:lnSpc>
              <a:buFont typeface="Arial"/>
              <a:buChar char="•"/>
            </a:pPr>
            <a:r>
              <a:rPr lang="en-US" sz="2810">
                <a:solidFill>
                  <a:srgbClr val="FFFFFF"/>
                </a:solidFill>
                <a:latin typeface="Times New Roman MT"/>
                <a:ea typeface="Times New Roman MT"/>
                <a:cs typeface="Times New Roman MT"/>
                <a:sym typeface="Times New Roman MT"/>
              </a:rPr>
              <a:t>8 out of 9 ependymoma samples.</a:t>
            </a:r>
          </a:p>
          <a:p>
            <a:pPr algn="just" marL="606741" indent="-303371" lvl="1">
              <a:lnSpc>
                <a:spcPts val="3934"/>
              </a:lnSpc>
              <a:buFont typeface="Arial"/>
              <a:buChar char="•"/>
            </a:pPr>
            <a:r>
              <a:rPr lang="en-US" sz="2810">
                <a:solidFill>
                  <a:srgbClr val="FFFFFF"/>
                </a:solidFill>
                <a:latin typeface="Times New Roman MT"/>
                <a:ea typeface="Times New Roman MT"/>
                <a:cs typeface="Times New Roman MT"/>
                <a:sym typeface="Times New Roman MT"/>
              </a:rPr>
              <a:t>6 out of 7 glioblastoma samples.</a:t>
            </a:r>
          </a:p>
          <a:p>
            <a:pPr algn="just" marL="606741" indent="-303371" lvl="1">
              <a:lnSpc>
                <a:spcPts val="3934"/>
              </a:lnSpc>
              <a:buFont typeface="Arial"/>
              <a:buChar char="•"/>
            </a:pPr>
            <a:r>
              <a:rPr lang="en-US" sz="2810">
                <a:solidFill>
                  <a:srgbClr val="FFFFFF"/>
                </a:solidFill>
                <a:latin typeface="Times New Roman MT"/>
                <a:ea typeface="Times New Roman MT"/>
                <a:cs typeface="Times New Roman MT"/>
                <a:sym typeface="Times New Roman MT"/>
              </a:rPr>
              <a:t>100% of normal and pilocytic_astrocytoma samples.</a:t>
            </a:r>
          </a:p>
          <a:p>
            <a:pPr algn="just">
              <a:lnSpc>
                <a:spcPts val="3934"/>
              </a:lnSpc>
            </a:pPr>
          </a:p>
          <a:p>
            <a:pPr algn="just" marL="606741" indent="-303371" lvl="1">
              <a:lnSpc>
                <a:spcPts val="3934"/>
              </a:lnSpc>
              <a:spcBef>
                <a:spcPct val="0"/>
              </a:spcBef>
              <a:buFont typeface="Arial"/>
              <a:buChar char="•"/>
            </a:pPr>
            <a:r>
              <a:rPr lang="en-US" b="true" sz="2810">
                <a:solidFill>
                  <a:srgbClr val="FFFFFF"/>
                </a:solidFill>
                <a:latin typeface="Times New Roman MT Bold"/>
                <a:ea typeface="Times New Roman MT Bold"/>
                <a:cs typeface="Times New Roman MT Bold"/>
                <a:sym typeface="Times New Roman MT Bold"/>
              </a:rPr>
              <a:t>Points of Confusion: </a:t>
            </a:r>
            <a:r>
              <a:rPr lang="en-US" sz="2810">
                <a:solidFill>
                  <a:srgbClr val="FFFFFF"/>
                </a:solidFill>
                <a:latin typeface="Times New Roman MT"/>
                <a:ea typeface="Times New Roman MT"/>
                <a:cs typeface="Times New Roman MT"/>
                <a:sym typeface="Times New Roman MT"/>
              </a:rPr>
              <a:t>The model's few errors involved misclassifying some tumors as pilocytic_astrocytoma and confusing one medulloblastoma for a glioblastoma, which may indicate similar genetic signatures.</a:t>
            </a:r>
          </a:p>
          <a:p>
            <a:pPr algn="just">
              <a:lnSpc>
                <a:spcPts val="3934"/>
              </a:lnSpc>
              <a:spcBef>
                <a:spcPct val="0"/>
              </a:spcBef>
            </a:pPr>
          </a:p>
          <a:p>
            <a:pPr algn="just" marL="606741" indent="-303371" lvl="1">
              <a:lnSpc>
                <a:spcPts val="3934"/>
              </a:lnSpc>
              <a:spcBef>
                <a:spcPct val="0"/>
              </a:spcBef>
              <a:buFont typeface="Arial"/>
              <a:buChar char="•"/>
            </a:pPr>
            <a:r>
              <a:rPr lang="en-US" b="true" sz="2810">
                <a:solidFill>
                  <a:srgbClr val="FFFFFF"/>
                </a:solidFill>
                <a:latin typeface="Times New Roman MT Bold"/>
                <a:ea typeface="Times New Roman MT Bold"/>
                <a:cs typeface="Times New Roman MT Bold"/>
                <a:sym typeface="Times New Roman MT Bold"/>
              </a:rPr>
              <a:t>Overall Conclusion:</a:t>
            </a:r>
            <a:r>
              <a:rPr lang="en-US" sz="2810">
                <a:solidFill>
                  <a:srgbClr val="FFFFFF"/>
                </a:solidFill>
                <a:latin typeface="Times New Roman MT"/>
                <a:ea typeface="Times New Roman MT"/>
                <a:cs typeface="Times New Roman MT"/>
                <a:sym typeface="Times New Roman MT"/>
              </a:rPr>
              <a:t> The XGBoost model is a highly robust classifier, demonstrating strong predictive power with only minor confusion between specific, closely related tumor types.</a:t>
            </a:r>
          </a:p>
        </p:txBody>
      </p:sp>
    </p:spTree>
  </p:cSld>
  <p:clrMapOvr>
    <a:masterClrMapping/>
  </p:clrMapOvr>
</p:sld>
</file>

<file path=ppt/slides/slide5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0934530" y="1662580"/>
            <a:ext cx="6906244" cy="6310417"/>
          </a:xfrm>
          <a:custGeom>
            <a:avLst/>
            <a:gdLst/>
            <a:ahLst/>
            <a:cxnLst/>
            <a:rect r="r" b="b" t="t" l="l"/>
            <a:pathLst>
              <a:path h="6310417" w="6906244">
                <a:moveTo>
                  <a:pt x="0" y="0"/>
                </a:moveTo>
                <a:lnTo>
                  <a:pt x="6906245" y="0"/>
                </a:lnTo>
                <a:lnTo>
                  <a:pt x="6906245" y="6310417"/>
                </a:lnTo>
                <a:lnTo>
                  <a:pt x="0" y="6310417"/>
                </a:lnTo>
                <a:lnTo>
                  <a:pt x="0" y="0"/>
                </a:lnTo>
                <a:close/>
              </a:path>
            </a:pathLst>
          </a:custGeom>
          <a:blipFill>
            <a:blip r:embed="rId3"/>
            <a:stretch>
              <a:fillRect l="-2740" t="0" r="-30" b="0"/>
            </a:stretch>
          </a:blipFill>
        </p:spPr>
      </p:sp>
      <p:sp>
        <p:nvSpPr>
          <p:cNvPr name="TextBox 7" id="7"/>
          <p:cNvSpPr txBox="true"/>
          <p:nvPr/>
        </p:nvSpPr>
        <p:spPr>
          <a:xfrm rot="0">
            <a:off x="306918" y="204320"/>
            <a:ext cx="9382821" cy="1458260"/>
          </a:xfrm>
          <a:prstGeom prst="rect">
            <a:avLst/>
          </a:prstGeom>
        </p:spPr>
        <p:txBody>
          <a:bodyPr anchor="t" rtlCol="false" tIns="0" lIns="0" bIns="0" rIns="0">
            <a:spAutoFit/>
          </a:bodyPr>
          <a:lstStyle/>
          <a:p>
            <a:pPr algn="l">
              <a:lnSpc>
                <a:spcPts val="9709"/>
              </a:lnSpc>
            </a:pPr>
            <a:r>
              <a:rPr lang="en-US" b="true" sz="9159" spc="-586">
                <a:solidFill>
                  <a:srgbClr val="FFFFFF"/>
                </a:solidFill>
                <a:latin typeface="Times New Roman MT Bold"/>
                <a:ea typeface="Times New Roman MT Bold"/>
                <a:cs typeface="Times New Roman MT Bold"/>
                <a:sym typeface="Times New Roman MT Bold"/>
              </a:rPr>
              <a:t>2. SVM</a:t>
            </a:r>
          </a:p>
        </p:txBody>
      </p:sp>
      <p:sp>
        <p:nvSpPr>
          <p:cNvPr name="TextBox 8" id="8"/>
          <p:cNvSpPr txBox="true"/>
          <p:nvPr/>
        </p:nvSpPr>
        <p:spPr>
          <a:xfrm rot="0">
            <a:off x="0" y="1548280"/>
            <a:ext cx="10149367" cy="7755643"/>
          </a:xfrm>
          <a:prstGeom prst="rect">
            <a:avLst/>
          </a:prstGeom>
        </p:spPr>
        <p:txBody>
          <a:bodyPr anchor="t" rtlCol="false" tIns="0" lIns="0" bIns="0" rIns="0">
            <a:spAutoFit/>
          </a:bodyPr>
          <a:lstStyle/>
          <a:p>
            <a:pPr algn="just" marL="628211" indent="-314105" lvl="1">
              <a:lnSpc>
                <a:spcPts val="4073"/>
              </a:lnSpc>
              <a:buFont typeface="Arial"/>
              <a:buChar char="•"/>
            </a:pPr>
            <a:r>
              <a:rPr lang="en-US" b="true" sz="2909">
                <a:solidFill>
                  <a:srgbClr val="FFFFFF"/>
                </a:solidFill>
                <a:latin typeface="Times New Roman MT Bold"/>
                <a:ea typeface="Times New Roman MT Bold"/>
                <a:cs typeface="Times New Roman MT Bold"/>
                <a:sym typeface="Times New Roman MT Bold"/>
              </a:rPr>
              <a:t>Key Strengths:</a:t>
            </a:r>
            <a:r>
              <a:rPr lang="en-US" sz="2909">
                <a:solidFill>
                  <a:srgbClr val="FFFFFF"/>
                </a:solidFill>
                <a:latin typeface="Times New Roman MT"/>
                <a:ea typeface="Times New Roman MT"/>
                <a:cs typeface="Times New Roman MT"/>
                <a:sym typeface="Times New Roman MT"/>
              </a:rPr>
              <a:t> The SVM model shows outstanding performance, correctly identifying:</a:t>
            </a:r>
          </a:p>
          <a:p>
            <a:pPr algn="just" marL="628211" indent="-314105" lvl="1">
              <a:lnSpc>
                <a:spcPts val="4073"/>
              </a:lnSpc>
              <a:buFont typeface="Arial"/>
              <a:buChar char="•"/>
            </a:pPr>
            <a:r>
              <a:rPr lang="en-US" sz="2909">
                <a:solidFill>
                  <a:srgbClr val="FFFFFF"/>
                </a:solidFill>
                <a:latin typeface="Times New Roman MT"/>
                <a:ea typeface="Times New Roman MT"/>
                <a:cs typeface="Times New Roman MT"/>
                <a:sym typeface="Times New Roman MT"/>
              </a:rPr>
              <a:t>100% of glioblastoma, normal, and pilocytic_astrocytoma samples.</a:t>
            </a:r>
          </a:p>
          <a:p>
            <a:pPr algn="just" marL="628211" indent="-314105" lvl="1">
              <a:lnSpc>
                <a:spcPts val="4073"/>
              </a:lnSpc>
              <a:buFont typeface="Arial"/>
              <a:buChar char="•"/>
            </a:pPr>
            <a:r>
              <a:rPr lang="en-US" sz="2909">
                <a:solidFill>
                  <a:srgbClr val="FFFFFF"/>
                </a:solidFill>
                <a:latin typeface="Times New Roman MT"/>
                <a:ea typeface="Times New Roman MT"/>
                <a:cs typeface="Times New Roman MT"/>
                <a:sym typeface="Times New Roman MT"/>
              </a:rPr>
              <a:t>8 out of 9 ependymoma samples.</a:t>
            </a:r>
          </a:p>
          <a:p>
            <a:pPr algn="just">
              <a:lnSpc>
                <a:spcPts val="4073"/>
              </a:lnSpc>
            </a:pPr>
          </a:p>
          <a:p>
            <a:pPr algn="just" marL="628211" indent="-314105" lvl="1">
              <a:lnSpc>
                <a:spcPts val="4073"/>
              </a:lnSpc>
              <a:spcBef>
                <a:spcPct val="0"/>
              </a:spcBef>
              <a:buFont typeface="Arial"/>
              <a:buChar char="•"/>
            </a:pPr>
            <a:r>
              <a:rPr lang="en-US" b="true" sz="2909">
                <a:solidFill>
                  <a:srgbClr val="FFFFFF"/>
                </a:solidFill>
                <a:latin typeface="Times New Roman MT Bold"/>
                <a:ea typeface="Times New Roman MT Bold"/>
                <a:cs typeface="Times New Roman MT Bold"/>
                <a:sym typeface="Times New Roman MT Bold"/>
              </a:rPr>
              <a:t>Points of Confusion:</a:t>
            </a:r>
            <a:r>
              <a:rPr lang="en-US" sz="2909">
                <a:solidFill>
                  <a:srgbClr val="FFFFFF"/>
                </a:solidFill>
                <a:latin typeface="Times New Roman MT"/>
                <a:ea typeface="Times New Roman MT"/>
                <a:cs typeface="Times New Roman MT"/>
                <a:sym typeface="Times New Roman MT"/>
              </a:rPr>
              <a:t> The model made only two minor errors: misclassifying one ependymoma as pilocytic_astrocytoma and one medulloblastoma as ependymoma.</a:t>
            </a:r>
          </a:p>
          <a:p>
            <a:pPr algn="just">
              <a:lnSpc>
                <a:spcPts val="4073"/>
              </a:lnSpc>
              <a:spcBef>
                <a:spcPct val="0"/>
              </a:spcBef>
            </a:pPr>
          </a:p>
          <a:p>
            <a:pPr algn="just" marL="628211" indent="-314105" lvl="1">
              <a:lnSpc>
                <a:spcPts val="4073"/>
              </a:lnSpc>
              <a:spcBef>
                <a:spcPct val="0"/>
              </a:spcBef>
              <a:buFont typeface="Arial"/>
              <a:buChar char="•"/>
            </a:pPr>
            <a:r>
              <a:rPr lang="en-US" b="true" sz="2909">
                <a:solidFill>
                  <a:srgbClr val="FFFFFF"/>
                </a:solidFill>
                <a:latin typeface="Times New Roman MT Bold"/>
                <a:ea typeface="Times New Roman MT Bold"/>
                <a:cs typeface="Times New Roman MT Bold"/>
                <a:sym typeface="Times New Roman MT Bold"/>
              </a:rPr>
              <a:t>Overall Conclusion: </a:t>
            </a:r>
            <a:r>
              <a:rPr lang="en-US" sz="2909">
                <a:solidFill>
                  <a:srgbClr val="FFFFFF"/>
                </a:solidFill>
                <a:latin typeface="Times New Roman MT"/>
                <a:ea typeface="Times New Roman MT"/>
                <a:cs typeface="Times New Roman MT"/>
                <a:sym typeface="Times New Roman MT"/>
              </a:rPr>
              <a:t>The SVM is the top-performing classifier in this analysis, demonstrating exceptional accuracy and the fewest errors, making it the most reliable model for this task.</a:t>
            </a:r>
          </a:p>
          <a:p>
            <a:pPr algn="just">
              <a:lnSpc>
                <a:spcPts val="4073"/>
              </a:lnSpc>
              <a:spcBef>
                <a:spcPct val="0"/>
              </a:spcBef>
            </a:pPr>
          </a:p>
        </p:txBody>
      </p:sp>
    </p:spTree>
  </p:cSld>
  <p:clrMapOvr>
    <a:masterClrMapping/>
  </p:clrMapOvr>
</p:sld>
</file>

<file path=ppt/slides/slide5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1046496" y="1747520"/>
            <a:ext cx="6909617" cy="6146867"/>
          </a:xfrm>
          <a:custGeom>
            <a:avLst/>
            <a:gdLst/>
            <a:ahLst/>
            <a:cxnLst/>
            <a:rect r="r" b="b" t="t" l="l"/>
            <a:pathLst>
              <a:path h="6146867" w="6909617">
                <a:moveTo>
                  <a:pt x="0" y="0"/>
                </a:moveTo>
                <a:lnTo>
                  <a:pt x="6909617" y="0"/>
                </a:lnTo>
                <a:lnTo>
                  <a:pt x="6909617" y="6146867"/>
                </a:lnTo>
                <a:lnTo>
                  <a:pt x="0" y="6146867"/>
                </a:lnTo>
                <a:lnTo>
                  <a:pt x="0" y="0"/>
                </a:lnTo>
                <a:close/>
              </a:path>
            </a:pathLst>
          </a:custGeom>
          <a:blipFill>
            <a:blip r:embed="rId3"/>
            <a:stretch>
              <a:fillRect l="0" t="0" r="0" b="0"/>
            </a:stretch>
          </a:blipFill>
        </p:spPr>
      </p:sp>
      <p:sp>
        <p:nvSpPr>
          <p:cNvPr name="TextBox 7" id="7"/>
          <p:cNvSpPr txBox="true"/>
          <p:nvPr/>
        </p:nvSpPr>
        <p:spPr>
          <a:xfrm rot="0">
            <a:off x="0" y="1633220"/>
            <a:ext cx="10736471" cy="7108571"/>
          </a:xfrm>
          <a:prstGeom prst="rect">
            <a:avLst/>
          </a:prstGeom>
        </p:spPr>
        <p:txBody>
          <a:bodyPr anchor="t" rtlCol="false" tIns="0" lIns="0" bIns="0" rIns="0">
            <a:spAutoFit/>
          </a:bodyPr>
          <a:lstStyle/>
          <a:p>
            <a:pPr algn="just" marL="622874" indent="-311437" lvl="1">
              <a:lnSpc>
                <a:spcPts val="4039"/>
              </a:lnSpc>
              <a:buFont typeface="Arial"/>
              <a:buChar char="•"/>
            </a:pPr>
            <a:r>
              <a:rPr lang="en-US" b="true" sz="2885">
                <a:solidFill>
                  <a:srgbClr val="FFFFFF"/>
                </a:solidFill>
                <a:latin typeface="Times New Roman MT Bold"/>
                <a:ea typeface="Times New Roman MT Bold"/>
                <a:cs typeface="Times New Roman MT Bold"/>
                <a:sym typeface="Times New Roman MT Bold"/>
              </a:rPr>
              <a:t>Key Strengths:</a:t>
            </a:r>
            <a:r>
              <a:rPr lang="en-US" sz="2885">
                <a:solidFill>
                  <a:srgbClr val="FFFFFF"/>
                </a:solidFill>
                <a:latin typeface="Times New Roman MT"/>
                <a:ea typeface="Times New Roman MT"/>
                <a:cs typeface="Times New Roman MT"/>
                <a:sym typeface="Times New Roman MT"/>
              </a:rPr>
              <a:t> The model</a:t>
            </a:r>
            <a:r>
              <a:rPr lang="en-US" sz="2885">
                <a:solidFill>
                  <a:srgbClr val="FFFFFF"/>
                </a:solidFill>
                <a:latin typeface="Times New Roman MT"/>
                <a:ea typeface="Times New Roman MT"/>
                <a:cs typeface="Times New Roman MT"/>
                <a:sym typeface="Times New Roman MT"/>
              </a:rPr>
              <a:t> shows excellent performance, correctly identifying:</a:t>
            </a:r>
          </a:p>
          <a:p>
            <a:pPr algn="just" marL="622874" indent="-311437" lvl="1">
              <a:lnSpc>
                <a:spcPts val="4039"/>
              </a:lnSpc>
              <a:buFont typeface="Arial"/>
              <a:buChar char="•"/>
            </a:pPr>
            <a:r>
              <a:rPr lang="en-US" sz="2885">
                <a:solidFill>
                  <a:srgbClr val="FFFFFF"/>
                </a:solidFill>
                <a:latin typeface="Times New Roman MT"/>
                <a:ea typeface="Times New Roman MT"/>
                <a:cs typeface="Times New Roman MT"/>
                <a:sym typeface="Times New Roman MT"/>
              </a:rPr>
              <a:t>8 out of 9 ependymoma samples.</a:t>
            </a:r>
          </a:p>
          <a:p>
            <a:pPr algn="just" marL="622874" indent="-311437" lvl="1">
              <a:lnSpc>
                <a:spcPts val="4039"/>
              </a:lnSpc>
              <a:buFont typeface="Arial"/>
              <a:buChar char="•"/>
            </a:pPr>
            <a:r>
              <a:rPr lang="en-US" sz="2885">
                <a:solidFill>
                  <a:srgbClr val="FFFFFF"/>
                </a:solidFill>
                <a:latin typeface="Times New Roman MT"/>
                <a:ea typeface="Times New Roman MT"/>
                <a:cs typeface="Times New Roman MT"/>
                <a:sym typeface="Times New Roman MT"/>
              </a:rPr>
              <a:t>6 out of 7 glioblastoma samples.</a:t>
            </a:r>
          </a:p>
          <a:p>
            <a:pPr algn="just" marL="622874" indent="-311437" lvl="1">
              <a:lnSpc>
                <a:spcPts val="4039"/>
              </a:lnSpc>
              <a:buFont typeface="Arial"/>
              <a:buChar char="•"/>
            </a:pPr>
            <a:r>
              <a:rPr lang="en-US" sz="2885">
                <a:solidFill>
                  <a:srgbClr val="FFFFFF"/>
                </a:solidFill>
                <a:latin typeface="Times New Roman MT"/>
                <a:ea typeface="Times New Roman MT"/>
                <a:cs typeface="Times New Roman MT"/>
                <a:sym typeface="Times New Roman MT"/>
              </a:rPr>
              <a:t>100% of normal and pilocytic_astrocytoma samples.</a:t>
            </a:r>
          </a:p>
          <a:p>
            <a:pPr algn="just">
              <a:lnSpc>
                <a:spcPts val="4039"/>
              </a:lnSpc>
              <a:spcBef>
                <a:spcPct val="0"/>
              </a:spcBef>
            </a:pPr>
          </a:p>
          <a:p>
            <a:pPr algn="just" marL="622874" indent="-311437" lvl="1">
              <a:lnSpc>
                <a:spcPts val="4039"/>
              </a:lnSpc>
              <a:spcBef>
                <a:spcPct val="0"/>
              </a:spcBef>
              <a:buFont typeface="Arial"/>
              <a:buChar char="•"/>
            </a:pPr>
            <a:r>
              <a:rPr lang="en-US" b="true" sz="2885">
                <a:solidFill>
                  <a:srgbClr val="FFFFFF"/>
                </a:solidFill>
                <a:latin typeface="Times New Roman MT Bold"/>
                <a:ea typeface="Times New Roman MT Bold"/>
                <a:cs typeface="Times New Roman MT Bold"/>
                <a:sym typeface="Times New Roman MT Bold"/>
              </a:rPr>
              <a:t>Points of Confusion: </a:t>
            </a:r>
            <a:r>
              <a:rPr lang="en-US" sz="2885">
                <a:solidFill>
                  <a:srgbClr val="FFFFFF"/>
                </a:solidFill>
                <a:latin typeface="Times New Roman MT"/>
                <a:ea typeface="Times New Roman MT"/>
                <a:cs typeface="Times New Roman MT"/>
                <a:sym typeface="Times New Roman MT"/>
              </a:rPr>
              <a:t>The few errors were minor, mainly confusing one medulloblastoma for a glioblastoma, suggesting high similarity in their genetic profiles.</a:t>
            </a:r>
          </a:p>
          <a:p>
            <a:pPr algn="just">
              <a:lnSpc>
                <a:spcPts val="4039"/>
              </a:lnSpc>
              <a:spcBef>
                <a:spcPct val="0"/>
              </a:spcBef>
            </a:pPr>
          </a:p>
          <a:p>
            <a:pPr algn="just" marL="622874" indent="-311437" lvl="1">
              <a:lnSpc>
                <a:spcPts val="4039"/>
              </a:lnSpc>
              <a:spcBef>
                <a:spcPct val="0"/>
              </a:spcBef>
              <a:buFont typeface="Arial"/>
              <a:buChar char="•"/>
            </a:pPr>
            <a:r>
              <a:rPr lang="en-US" b="true" sz="2885">
                <a:solidFill>
                  <a:srgbClr val="FFFFFF"/>
                </a:solidFill>
                <a:latin typeface="Times New Roman MT Bold"/>
                <a:ea typeface="Times New Roman MT Bold"/>
                <a:cs typeface="Times New Roman MT Bold"/>
                <a:sym typeface="Times New Roman MT Bold"/>
              </a:rPr>
              <a:t>Overall Conclusion: </a:t>
            </a:r>
            <a:r>
              <a:rPr lang="en-US" sz="2885">
                <a:solidFill>
                  <a:srgbClr val="FFFFFF"/>
                </a:solidFill>
                <a:latin typeface="Times New Roman MT"/>
                <a:ea typeface="Times New Roman MT"/>
                <a:cs typeface="Times New Roman MT"/>
                <a:sym typeface="Times New Roman MT"/>
              </a:rPr>
              <a:t>The Random Forest is a highly effective classifier for this task, showing strong accuracy with only minimal confusion between specific tumor types.</a:t>
            </a:r>
          </a:p>
          <a:p>
            <a:pPr algn="just">
              <a:lnSpc>
                <a:spcPts val="4039"/>
              </a:lnSpc>
              <a:spcBef>
                <a:spcPct val="0"/>
              </a:spcBef>
            </a:pPr>
          </a:p>
        </p:txBody>
      </p:sp>
      <p:sp>
        <p:nvSpPr>
          <p:cNvPr name="TextBox 8" id="8"/>
          <p:cNvSpPr txBox="true"/>
          <p:nvPr/>
        </p:nvSpPr>
        <p:spPr>
          <a:xfrm rot="0">
            <a:off x="306918" y="204320"/>
            <a:ext cx="9382821" cy="1458260"/>
          </a:xfrm>
          <a:prstGeom prst="rect">
            <a:avLst/>
          </a:prstGeom>
        </p:spPr>
        <p:txBody>
          <a:bodyPr anchor="t" rtlCol="false" tIns="0" lIns="0" bIns="0" rIns="0">
            <a:spAutoFit/>
          </a:bodyPr>
          <a:lstStyle/>
          <a:p>
            <a:pPr algn="l">
              <a:lnSpc>
                <a:spcPts val="9709"/>
              </a:lnSpc>
            </a:pPr>
            <a:r>
              <a:rPr lang="en-US" b="true" sz="9159" spc="-586">
                <a:solidFill>
                  <a:srgbClr val="FFFFFF"/>
                </a:solidFill>
                <a:latin typeface="Times New Roman MT Bold"/>
                <a:ea typeface="Times New Roman MT Bold"/>
                <a:cs typeface="Times New Roman MT Bold"/>
                <a:sym typeface="Times New Roman MT Bold"/>
              </a:rPr>
              <a:t>3. Random Forest</a:t>
            </a:r>
          </a:p>
        </p:txBody>
      </p:sp>
    </p:spTree>
  </p:cSld>
  <p:clrMapOvr>
    <a:masterClrMapping/>
  </p:clrMapOvr>
</p:sld>
</file>

<file path=ppt/slides/slide5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0" y="3492496"/>
            <a:ext cx="18288000" cy="6982691"/>
          </a:xfrm>
          <a:custGeom>
            <a:avLst/>
            <a:gdLst/>
            <a:ahLst/>
            <a:cxnLst/>
            <a:rect r="r" b="b" t="t" l="l"/>
            <a:pathLst>
              <a:path h="6982691" w="18288000">
                <a:moveTo>
                  <a:pt x="0" y="0"/>
                </a:moveTo>
                <a:lnTo>
                  <a:pt x="18288000" y="0"/>
                </a:lnTo>
                <a:lnTo>
                  <a:pt x="18288000" y="6982691"/>
                </a:lnTo>
                <a:lnTo>
                  <a:pt x="0" y="6982691"/>
                </a:lnTo>
                <a:lnTo>
                  <a:pt x="0" y="0"/>
                </a:lnTo>
                <a:close/>
              </a:path>
            </a:pathLst>
          </a:custGeom>
          <a:blipFill>
            <a:blip r:embed="rId3">
              <a:alphaModFix amt="35000"/>
            </a:blip>
            <a:stretch>
              <a:fillRect l="0" t="0" r="0" b="0"/>
            </a:stretch>
          </a:blipFill>
        </p:spPr>
      </p:sp>
      <p:grpSp>
        <p:nvGrpSpPr>
          <p:cNvPr name="Group 7" id="7"/>
          <p:cNvGrpSpPr/>
          <p:nvPr/>
        </p:nvGrpSpPr>
        <p:grpSpPr>
          <a:xfrm rot="0">
            <a:off x="683908" y="564328"/>
            <a:ext cx="16920183" cy="928744"/>
            <a:chOff x="0" y="0"/>
            <a:chExt cx="4721953" cy="259187"/>
          </a:xfrm>
        </p:grpSpPr>
        <p:sp>
          <p:nvSpPr>
            <p:cNvPr name="Freeform 8" id="8"/>
            <p:cNvSpPr/>
            <p:nvPr/>
          </p:nvSpPr>
          <p:spPr>
            <a:xfrm flipH="false" flipV="false" rot="0">
              <a:off x="0" y="0"/>
              <a:ext cx="4721953" cy="259187"/>
            </a:xfrm>
            <a:custGeom>
              <a:avLst/>
              <a:gdLst/>
              <a:ahLst/>
              <a:cxnLst/>
              <a:rect r="r" b="b" t="t" l="l"/>
              <a:pathLst>
                <a:path h="259187" w="4721953">
                  <a:moveTo>
                    <a:pt x="10524" y="0"/>
                  </a:moveTo>
                  <a:lnTo>
                    <a:pt x="4711429" y="0"/>
                  </a:lnTo>
                  <a:cubicBezTo>
                    <a:pt x="4717241" y="0"/>
                    <a:pt x="4721953" y="4712"/>
                    <a:pt x="4721953" y="10524"/>
                  </a:cubicBezTo>
                  <a:lnTo>
                    <a:pt x="4721953" y="248663"/>
                  </a:lnTo>
                  <a:cubicBezTo>
                    <a:pt x="4721953" y="254475"/>
                    <a:pt x="4717241" y="259187"/>
                    <a:pt x="4711429" y="259187"/>
                  </a:cubicBezTo>
                  <a:lnTo>
                    <a:pt x="10524" y="259187"/>
                  </a:lnTo>
                  <a:cubicBezTo>
                    <a:pt x="4712" y="259187"/>
                    <a:pt x="0" y="254475"/>
                    <a:pt x="0" y="248663"/>
                  </a:cubicBezTo>
                  <a:lnTo>
                    <a:pt x="0" y="10524"/>
                  </a:lnTo>
                  <a:cubicBezTo>
                    <a:pt x="0" y="4712"/>
                    <a:pt x="4712" y="0"/>
                    <a:pt x="10524" y="0"/>
                  </a:cubicBezTo>
                  <a:close/>
                </a:path>
              </a:pathLst>
            </a:custGeom>
            <a:gradFill rotWithShape="true">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p:spPr>
        </p:sp>
        <p:sp>
          <p:nvSpPr>
            <p:cNvPr name="TextBox 9" id="9"/>
            <p:cNvSpPr txBox="true"/>
            <p:nvPr/>
          </p:nvSpPr>
          <p:spPr>
            <a:xfrm>
              <a:off x="0" y="-85725"/>
              <a:ext cx="4721953" cy="344912"/>
            </a:xfrm>
            <a:prstGeom prst="rect">
              <a:avLst/>
            </a:prstGeom>
          </p:spPr>
          <p:txBody>
            <a:bodyPr anchor="ctr" rtlCol="false" tIns="50800" lIns="50800" bIns="50800" rIns="50800"/>
            <a:lstStyle/>
            <a:p>
              <a:pPr algn="ctr">
                <a:lnSpc>
                  <a:spcPts val="2871"/>
                </a:lnSpc>
              </a:pPr>
            </a:p>
          </p:txBody>
        </p:sp>
      </p:grpSp>
      <p:sp>
        <p:nvSpPr>
          <p:cNvPr name="TextBox 10" id="10"/>
          <p:cNvSpPr txBox="true"/>
          <p:nvPr/>
        </p:nvSpPr>
        <p:spPr>
          <a:xfrm rot="0">
            <a:off x="2436208" y="3544630"/>
            <a:ext cx="10699494" cy="2460447"/>
          </a:xfrm>
          <a:prstGeom prst="rect">
            <a:avLst/>
          </a:prstGeom>
        </p:spPr>
        <p:txBody>
          <a:bodyPr anchor="t" rtlCol="false" tIns="0" lIns="0" bIns="0" rIns="0">
            <a:spAutoFit/>
          </a:bodyPr>
          <a:lstStyle/>
          <a:p>
            <a:pPr algn="just">
              <a:lnSpc>
                <a:spcPts val="16568"/>
              </a:lnSpc>
            </a:pPr>
            <a:r>
              <a:rPr lang="en-US" b="true" sz="15630" spc="-1000">
                <a:solidFill>
                  <a:srgbClr val="FFFFFF"/>
                </a:solidFill>
                <a:latin typeface="Times New Roman MT Bold"/>
                <a:ea typeface="Times New Roman MT Bold"/>
                <a:cs typeface="Times New Roman MT Bold"/>
                <a:sym typeface="Times New Roman MT Bold"/>
              </a:rPr>
              <a:t>Thank You</a:t>
            </a:r>
          </a:p>
        </p:txBody>
      </p:sp>
      <p:sp>
        <p:nvSpPr>
          <p:cNvPr name="AutoShape 11" id="11"/>
          <p:cNvSpPr/>
          <p:nvPr/>
        </p:nvSpPr>
        <p:spPr>
          <a:xfrm>
            <a:off x="1028700" y="8595379"/>
            <a:ext cx="16230600" cy="19050"/>
          </a:xfrm>
          <a:prstGeom prst="line">
            <a:avLst/>
          </a:prstGeom>
          <a:ln cap="flat" w="19050">
            <a:solidFill>
              <a:srgbClr val="FFFFFF"/>
            </a:solidFill>
            <a:prstDash val="solid"/>
            <a:headEnd type="none" len="sm" w="sm"/>
            <a:tailEnd type="none" len="sm" w="sm"/>
          </a:ln>
        </p:spPr>
      </p:sp>
      <p:sp>
        <p:nvSpPr>
          <p:cNvPr name="TextBox 12" id="12"/>
          <p:cNvSpPr txBox="true"/>
          <p:nvPr/>
        </p:nvSpPr>
        <p:spPr>
          <a:xfrm rot="0">
            <a:off x="8496029" y="8973544"/>
            <a:ext cx="1274721" cy="480126"/>
          </a:xfrm>
          <a:prstGeom prst="rect">
            <a:avLst/>
          </a:prstGeom>
        </p:spPr>
        <p:txBody>
          <a:bodyPr anchor="t" rtlCol="false" tIns="0" lIns="0" bIns="0" rIns="0">
            <a:spAutoFit/>
          </a:bodyPr>
          <a:lstStyle/>
          <a:p>
            <a:pPr algn="ctr">
              <a:lnSpc>
                <a:spcPts val="3461"/>
              </a:lnSpc>
            </a:pPr>
            <a:r>
              <a:rPr lang="en-US" sz="2472">
                <a:solidFill>
                  <a:srgbClr val="FFFFFF"/>
                </a:solidFill>
                <a:latin typeface="Times New Roman MT"/>
                <a:ea typeface="Times New Roman MT"/>
                <a:cs typeface="Times New Roman MT"/>
                <a:sym typeface="Times New Roman MT"/>
              </a:rPr>
              <a:t>-</a:t>
            </a:r>
          </a:p>
        </p:txBody>
      </p:sp>
      <p:sp>
        <p:nvSpPr>
          <p:cNvPr name="Freeform 13" id="13"/>
          <p:cNvSpPr/>
          <p:nvPr/>
        </p:nvSpPr>
        <p:spPr>
          <a:xfrm flipH="false" flipV="false" rot="-5400000">
            <a:off x="12180671" y="2451085"/>
            <a:ext cx="4733262" cy="4733262"/>
          </a:xfrm>
          <a:custGeom>
            <a:avLst/>
            <a:gdLst/>
            <a:ahLst/>
            <a:cxnLst/>
            <a:rect r="r" b="b" t="t" l="l"/>
            <a:pathLst>
              <a:path h="4733262" w="4733262">
                <a:moveTo>
                  <a:pt x="0" y="0"/>
                </a:moveTo>
                <a:lnTo>
                  <a:pt x="4733262" y="0"/>
                </a:lnTo>
                <a:lnTo>
                  <a:pt x="4733262" y="4733262"/>
                </a:lnTo>
                <a:lnTo>
                  <a:pt x="0" y="47332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100000">
                  <a:srgbClr val="4909A6">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5400000">
            <a:off x="13078245" y="2107246"/>
            <a:ext cx="3685413" cy="3685413"/>
          </a:xfrm>
          <a:custGeom>
            <a:avLst/>
            <a:gdLst/>
            <a:ahLst/>
            <a:cxnLst/>
            <a:rect r="r" b="b" t="t" l="l"/>
            <a:pathLst>
              <a:path h="3685413" w="3685413">
                <a:moveTo>
                  <a:pt x="0" y="0"/>
                </a:moveTo>
                <a:lnTo>
                  <a:pt x="3685414" y="0"/>
                </a:lnTo>
                <a:lnTo>
                  <a:pt x="3685414" y="3685413"/>
                </a:lnTo>
                <a:lnTo>
                  <a:pt x="0" y="368541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true" flipV="false" rot="0">
            <a:off x="12003307" y="8041317"/>
            <a:ext cx="7315200" cy="2433967"/>
          </a:xfrm>
          <a:custGeom>
            <a:avLst/>
            <a:gdLst/>
            <a:ahLst/>
            <a:cxnLst/>
            <a:rect r="r" b="b" t="t" l="l"/>
            <a:pathLst>
              <a:path h="2433967" w="7315200">
                <a:moveTo>
                  <a:pt x="7315200" y="0"/>
                </a:moveTo>
                <a:lnTo>
                  <a:pt x="0" y="0"/>
                </a:lnTo>
                <a:lnTo>
                  <a:pt x="0" y="2433966"/>
                </a:lnTo>
                <a:lnTo>
                  <a:pt x="7315200" y="2433966"/>
                </a:lnTo>
                <a:lnTo>
                  <a:pt x="731520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1714656" y="991552"/>
            <a:ext cx="7868491" cy="1020444"/>
          </a:xfrm>
          <a:prstGeom prst="rect">
            <a:avLst/>
          </a:prstGeom>
        </p:spPr>
        <p:txBody>
          <a:bodyPr anchor="t" rtlCol="false" tIns="0" lIns="0" bIns="0" rIns="0">
            <a:spAutoFit/>
          </a:bodyPr>
          <a:lstStyle/>
          <a:p>
            <a:pPr algn="l">
              <a:lnSpc>
                <a:spcPts val="6889"/>
              </a:lnSpc>
            </a:pPr>
            <a:r>
              <a:rPr lang="en-US" sz="6499" spc="-415" b="true">
                <a:solidFill>
                  <a:srgbClr val="FFFFFF"/>
                </a:solidFill>
                <a:latin typeface="Times New Roman MT Bold"/>
                <a:ea typeface="Times New Roman MT Bold"/>
                <a:cs typeface="Times New Roman MT Bold"/>
                <a:sym typeface="Times New Roman MT Bold"/>
              </a:rPr>
              <a:t>Why We  Need AI ?</a:t>
            </a:r>
          </a:p>
        </p:txBody>
      </p:sp>
      <p:sp>
        <p:nvSpPr>
          <p:cNvPr name="TextBox 9" id="9"/>
          <p:cNvSpPr txBox="true"/>
          <p:nvPr/>
        </p:nvSpPr>
        <p:spPr>
          <a:xfrm rot="0">
            <a:off x="1714656" y="2322257"/>
            <a:ext cx="13497773" cy="5737225"/>
          </a:xfrm>
          <a:prstGeom prst="rect">
            <a:avLst/>
          </a:prstGeom>
        </p:spPr>
        <p:txBody>
          <a:bodyPr anchor="t" rtlCol="false" tIns="0" lIns="0" bIns="0" rIns="0">
            <a:spAutoFit/>
          </a:bodyPr>
          <a:lstStyle/>
          <a:p>
            <a:pPr algn="just">
              <a:lnSpc>
                <a:spcPts val="5000"/>
              </a:lnSpc>
            </a:pPr>
            <a:r>
              <a:rPr lang="en-US" sz="4000" spc="60">
                <a:solidFill>
                  <a:srgbClr val="FFFFFF"/>
                </a:solidFill>
                <a:latin typeface="Times New Roman MT"/>
                <a:ea typeface="Times New Roman MT"/>
                <a:cs typeface="Times New Roman MT"/>
                <a:sym typeface="Times New Roman MT"/>
              </a:rPr>
              <a:t>Traditional diagnostics like MRI or biopsy can show where a tumor is and its size but cannot identify the specific genes responsible for its behavior</a:t>
            </a:r>
          </a:p>
          <a:p>
            <a:pPr algn="just">
              <a:lnSpc>
                <a:spcPts val="5000"/>
              </a:lnSpc>
            </a:pPr>
            <a:r>
              <a:rPr lang="en-US" sz="4000" spc="60">
                <a:solidFill>
                  <a:srgbClr val="FFFFFF"/>
                </a:solidFill>
                <a:latin typeface="Times New Roman MT"/>
                <a:ea typeface="Times New Roman MT"/>
                <a:cs typeface="Times New Roman MT"/>
                <a:sym typeface="Times New Roman MT"/>
              </a:rPr>
              <a:t>Gene expression data contains information on tens of thousands of genes, making manual analysis difficult.</a:t>
            </a:r>
          </a:p>
          <a:p>
            <a:pPr algn="just">
              <a:lnSpc>
                <a:spcPts val="5000"/>
              </a:lnSpc>
            </a:pPr>
            <a:r>
              <a:rPr lang="en-US" sz="4000" spc="60">
                <a:solidFill>
                  <a:srgbClr val="FFFFFF"/>
                </a:solidFill>
                <a:latin typeface="Times New Roman MT"/>
                <a:ea typeface="Times New Roman MT"/>
                <a:cs typeface="Times New Roman MT"/>
                <a:sym typeface="Times New Roman MT"/>
              </a:rPr>
              <a:t>Advanced computational methods, such as AI and machine learning, are needed to analyze these complex datasets and accurately classify tumor subtypes based on their molecular profiles.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2761105"/>
            <a:ext cx="19469344" cy="11780592"/>
            <a:chOff x="0" y="0"/>
            <a:chExt cx="5127728" cy="3102707"/>
          </a:xfrm>
        </p:grpSpPr>
        <p:sp>
          <p:nvSpPr>
            <p:cNvPr name="Freeform 4" id="4"/>
            <p:cNvSpPr/>
            <p:nvPr/>
          </p:nvSpPr>
          <p:spPr>
            <a:xfrm flipH="false" flipV="false" rot="0">
              <a:off x="0" y="0"/>
              <a:ext cx="5127728" cy="3102708"/>
            </a:xfrm>
            <a:custGeom>
              <a:avLst/>
              <a:gdLst/>
              <a:ahLst/>
              <a:cxnLst/>
              <a:rect r="r" b="b" t="t" l="l"/>
              <a:pathLst>
                <a:path h="3102708" w="5127728">
                  <a:moveTo>
                    <a:pt x="0" y="0"/>
                  </a:moveTo>
                  <a:lnTo>
                    <a:pt x="5127728" y="0"/>
                  </a:lnTo>
                  <a:lnTo>
                    <a:pt x="5127728" y="3102708"/>
                  </a:lnTo>
                  <a:lnTo>
                    <a:pt x="0" y="3102708"/>
                  </a:lnTo>
                  <a:close/>
                </a:path>
              </a:pathLst>
            </a:custGeom>
            <a:gradFill rotWithShape="true">
              <a:gsLst>
                <a:gs pos="0">
                  <a:srgbClr val="0B0089">
                    <a:alpha val="91000"/>
                  </a:srgbClr>
                </a:gs>
                <a:gs pos="100000">
                  <a:srgbClr val="4909A6">
                    <a:alpha val="91000"/>
                  </a:srgbClr>
                </a:gs>
              </a:gsLst>
              <a:lin ang="2700000"/>
            </a:gradFill>
          </p:spPr>
        </p:sp>
        <p:sp>
          <p:nvSpPr>
            <p:cNvPr name="TextBox 5" id="5"/>
            <p:cNvSpPr txBox="true"/>
            <p:nvPr/>
          </p:nvSpPr>
          <p:spPr>
            <a:xfrm>
              <a:off x="0" y="-304800"/>
              <a:ext cx="5127728" cy="3407507"/>
            </a:xfrm>
            <a:prstGeom prst="rect">
              <a:avLst/>
            </a:prstGeom>
          </p:spPr>
          <p:txBody>
            <a:bodyPr anchor="ctr" rtlCol="false" tIns="50800" lIns="50800" bIns="50800" rIns="50800"/>
            <a:lstStyle/>
            <a:p>
              <a:pPr algn="ctr">
                <a:lnSpc>
                  <a:spcPts val="11059"/>
                </a:lnSpc>
              </a:pPr>
              <a:r>
                <a:rPr lang="en-US" sz="7899" b="true">
                  <a:solidFill>
                    <a:srgbClr val="FFFFFF">
                      <a:alpha val="90980"/>
                    </a:srgbClr>
                  </a:solidFill>
                  <a:latin typeface="Times New Roman MT Bold"/>
                  <a:ea typeface="Times New Roman MT Bold"/>
                  <a:cs typeface="Times New Roman MT Bold"/>
                  <a:sym typeface="Times New Roman MT Bold"/>
                </a:rPr>
                <a:t>Machine Learning Role</a:t>
              </a:r>
            </a:p>
            <a:p>
              <a:pPr algn="ctr">
                <a:lnSpc>
                  <a:spcPts val="11059"/>
                </a:lnSpc>
              </a:pPr>
            </a:p>
          </p:txBody>
        </p:sp>
      </p:grpSp>
      <p:sp>
        <p:nvSpPr>
          <p:cNvPr name="Freeform 6" id="6"/>
          <p:cNvSpPr/>
          <p:nvPr/>
        </p:nvSpPr>
        <p:spPr>
          <a:xfrm flipH="false" flipV="false" rot="0">
            <a:off x="13573308" y="8612419"/>
            <a:ext cx="5896036" cy="975526"/>
          </a:xfrm>
          <a:custGeom>
            <a:avLst/>
            <a:gdLst/>
            <a:ahLst/>
            <a:cxnLst/>
            <a:rect r="r" b="b" t="t" l="l"/>
            <a:pathLst>
              <a:path h="975526" w="5896036">
                <a:moveTo>
                  <a:pt x="0" y="0"/>
                </a:moveTo>
                <a:lnTo>
                  <a:pt x="5896036" y="0"/>
                </a:lnTo>
                <a:lnTo>
                  <a:pt x="5896036" y="975526"/>
                </a:lnTo>
                <a:lnTo>
                  <a:pt x="0" y="97552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2062181">
            <a:off x="-1826523" y="5804953"/>
            <a:ext cx="2573620" cy="4114800"/>
          </a:xfrm>
          <a:custGeom>
            <a:avLst/>
            <a:gdLst/>
            <a:ahLst/>
            <a:cxnLst/>
            <a:rect r="r" b="b" t="t" l="l"/>
            <a:pathLst>
              <a:path h="4114800" w="2573620">
                <a:moveTo>
                  <a:pt x="0" y="0"/>
                </a:moveTo>
                <a:lnTo>
                  <a:pt x="2573621" y="0"/>
                </a:lnTo>
                <a:lnTo>
                  <a:pt x="2573621"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8801556">
            <a:off x="17591123" y="1974101"/>
            <a:ext cx="2573620" cy="4114800"/>
          </a:xfrm>
          <a:custGeom>
            <a:avLst/>
            <a:gdLst/>
            <a:ahLst/>
            <a:cxnLst/>
            <a:rect r="r" b="b" t="t" l="l"/>
            <a:pathLst>
              <a:path h="4114800" w="2573620">
                <a:moveTo>
                  <a:pt x="0" y="0"/>
                </a:moveTo>
                <a:lnTo>
                  <a:pt x="2573620" y="0"/>
                </a:lnTo>
                <a:lnTo>
                  <a:pt x="2573620"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9" id="9"/>
          <p:cNvSpPr txBox="true"/>
          <p:nvPr/>
        </p:nvSpPr>
        <p:spPr>
          <a:xfrm rot="0">
            <a:off x="3357088" y="3260099"/>
            <a:ext cx="12755167" cy="3671551"/>
          </a:xfrm>
          <a:prstGeom prst="rect">
            <a:avLst/>
          </a:prstGeom>
        </p:spPr>
        <p:txBody>
          <a:bodyPr anchor="t" rtlCol="false" tIns="0" lIns="0" bIns="0" rIns="0">
            <a:spAutoFit/>
          </a:bodyPr>
          <a:lstStyle/>
          <a:p>
            <a:pPr algn="just">
              <a:lnSpc>
                <a:spcPts val="4753"/>
              </a:lnSpc>
            </a:pPr>
            <a:r>
              <a:rPr lang="en-US" sz="3802" spc="57">
                <a:solidFill>
                  <a:srgbClr val="FFFFFF"/>
                </a:solidFill>
                <a:latin typeface="Times New Roman MT"/>
                <a:ea typeface="Times New Roman MT"/>
                <a:cs typeface="Times New Roman MT"/>
                <a:sym typeface="Times New Roman MT"/>
              </a:rPr>
              <a:t>•   Training: The model learns patterns of gene activity that distinguish one cancer type from another.</a:t>
            </a:r>
          </a:p>
          <a:p>
            <a:pPr algn="just">
              <a:lnSpc>
                <a:spcPts val="4753"/>
              </a:lnSpc>
            </a:pPr>
            <a:r>
              <a:rPr lang="en-US" sz="3802" spc="57">
                <a:solidFill>
                  <a:srgbClr val="FFFFFF"/>
                </a:solidFill>
                <a:latin typeface="Times New Roman MT"/>
                <a:ea typeface="Times New Roman MT"/>
                <a:cs typeface="Times New Roman MT"/>
                <a:sym typeface="Times New Roman MT"/>
              </a:rPr>
              <a:t>•   Testing: Given a new gene expression profile, the model predicts the correct cancer subtype.</a:t>
            </a:r>
          </a:p>
          <a:p>
            <a:pPr algn="just">
              <a:lnSpc>
                <a:spcPts val="4753"/>
              </a:lnSpc>
            </a:pPr>
            <a:r>
              <a:rPr lang="en-US" sz="3802" spc="57">
                <a:solidFill>
                  <a:srgbClr val="FFFFFF"/>
                </a:solidFill>
                <a:latin typeface="Times New Roman MT"/>
                <a:ea typeface="Times New Roman MT"/>
                <a:cs typeface="Times New Roman MT"/>
                <a:sym typeface="Times New Roman MT"/>
              </a:rPr>
              <a:t>•   Methods: XG Boost, Random Forests, SVM, Neural Networks,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746120">
            <a:off x="-2271397" y="-318871"/>
            <a:ext cx="10574578" cy="10810442"/>
          </a:xfrm>
          <a:custGeom>
            <a:avLst/>
            <a:gdLst/>
            <a:ahLst/>
            <a:cxnLst/>
            <a:rect r="r" b="b" t="t" l="l"/>
            <a:pathLst>
              <a:path h="10810442" w="10574578">
                <a:moveTo>
                  <a:pt x="0" y="0"/>
                </a:moveTo>
                <a:lnTo>
                  <a:pt x="10574577" y="0"/>
                </a:lnTo>
                <a:lnTo>
                  <a:pt x="10574577" y="10810442"/>
                </a:lnTo>
                <a:lnTo>
                  <a:pt x="0" y="1081044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1028700" y="1634153"/>
            <a:ext cx="15977156" cy="6806565"/>
          </a:xfrm>
          <a:prstGeom prst="rect">
            <a:avLst/>
          </a:prstGeom>
        </p:spPr>
        <p:txBody>
          <a:bodyPr anchor="t" rtlCol="false" tIns="0" lIns="0" bIns="0" rIns="0">
            <a:spAutoFit/>
          </a:bodyPr>
          <a:lstStyle/>
          <a:p>
            <a:pPr algn="just">
              <a:lnSpc>
                <a:spcPts val="4499"/>
              </a:lnSpc>
            </a:pPr>
          </a:p>
          <a:p>
            <a:pPr algn="just">
              <a:lnSpc>
                <a:spcPts val="4499"/>
              </a:lnSpc>
            </a:pPr>
            <a:r>
              <a:rPr lang="en-US" sz="3599" spc="53">
                <a:solidFill>
                  <a:srgbClr val="FFFFFF"/>
                </a:solidFill>
                <a:latin typeface="Times New Roman MT"/>
                <a:ea typeface="Times New Roman MT"/>
                <a:cs typeface="Times New Roman MT"/>
                <a:sym typeface="Times New Roman MT"/>
              </a:rPr>
              <a:t>We use the </a:t>
            </a:r>
            <a:r>
              <a:rPr lang="en-US" b="true" sz="3599" spc="53">
                <a:solidFill>
                  <a:srgbClr val="FFFFFF"/>
                </a:solidFill>
                <a:latin typeface="Times New Roman MT Bold"/>
                <a:ea typeface="Times New Roman MT Bold"/>
                <a:cs typeface="Times New Roman MT Bold"/>
                <a:sym typeface="Times New Roman MT Bold"/>
              </a:rPr>
              <a:t>GSE50161 dataset</a:t>
            </a:r>
            <a:r>
              <a:rPr lang="en-US" sz="3599" spc="53">
                <a:solidFill>
                  <a:srgbClr val="FFFFFF"/>
                </a:solidFill>
                <a:latin typeface="Times New Roman MT"/>
                <a:ea typeface="Times New Roman MT"/>
                <a:cs typeface="Times New Roman MT"/>
                <a:sym typeface="Times New Roman MT"/>
              </a:rPr>
              <a:t> from the </a:t>
            </a:r>
            <a:r>
              <a:rPr lang="en-US" b="true" sz="3599" spc="53">
                <a:solidFill>
                  <a:srgbClr val="FFFFFF"/>
                </a:solidFill>
                <a:latin typeface="Times New Roman MT Bold"/>
                <a:ea typeface="Times New Roman MT Bold"/>
                <a:cs typeface="Times New Roman MT Bold"/>
                <a:sym typeface="Times New Roman MT Bold"/>
              </a:rPr>
              <a:t>CuMiDa</a:t>
            </a:r>
            <a:r>
              <a:rPr lang="en-US" sz="3599" spc="53">
                <a:solidFill>
                  <a:srgbClr val="FFFFFF"/>
                </a:solidFill>
                <a:latin typeface="Times New Roman MT"/>
                <a:ea typeface="Times New Roman MT"/>
                <a:cs typeface="Times New Roman MT"/>
                <a:sym typeface="Times New Roman MT"/>
              </a:rPr>
              <a:t> database, which has well-prepared gene expression data for brain tumors. It includes </a:t>
            </a:r>
            <a:r>
              <a:rPr lang="en-US" b="true" sz="3599" spc="53">
                <a:solidFill>
                  <a:srgbClr val="FFFFFF"/>
                </a:solidFill>
                <a:latin typeface="Times New Roman MT Bold"/>
                <a:ea typeface="Times New Roman MT Bold"/>
                <a:cs typeface="Times New Roman MT Bold"/>
                <a:sym typeface="Times New Roman MT Bold"/>
              </a:rPr>
              <a:t>five groups</a:t>
            </a:r>
            <a:r>
              <a:rPr lang="en-US" sz="3599" spc="53">
                <a:solidFill>
                  <a:srgbClr val="FFFFFF"/>
                </a:solidFill>
                <a:latin typeface="Times New Roman MT"/>
                <a:ea typeface="Times New Roman MT"/>
                <a:cs typeface="Times New Roman MT"/>
                <a:sym typeface="Times New Roman MT"/>
              </a:rPr>
              <a:t> making it a realistic classification task beyond simple “cancer vs. non-cancer.”</a:t>
            </a:r>
          </a:p>
          <a:p>
            <a:pPr algn="just">
              <a:lnSpc>
                <a:spcPts val="4499"/>
              </a:lnSpc>
            </a:pPr>
            <a:r>
              <a:rPr lang="en-US" b="true" sz="3599" spc="53">
                <a:solidFill>
                  <a:srgbClr val="FFFFFF"/>
                </a:solidFill>
                <a:latin typeface="Times New Roman MT Bold"/>
                <a:ea typeface="Times New Roman MT Bold"/>
                <a:cs typeface="Times New Roman MT Bold"/>
                <a:sym typeface="Times New Roman MT Bold"/>
              </a:rPr>
              <a:t>Why CuMiDa</a:t>
            </a:r>
          </a:p>
          <a:p>
            <a:pPr algn="just">
              <a:lnSpc>
                <a:spcPts val="4499"/>
              </a:lnSpc>
            </a:pPr>
            <a:r>
              <a:rPr lang="en-US" b="true" sz="3599" spc="53">
                <a:solidFill>
                  <a:srgbClr val="FFFFFF"/>
                </a:solidFill>
                <a:latin typeface="Times New Roman MT Bold"/>
                <a:ea typeface="Times New Roman MT Bold"/>
                <a:cs typeface="Times New Roman MT Bold"/>
                <a:sym typeface="Times New Roman MT Bold"/>
              </a:rPr>
              <a:t> 1 High Quality</a:t>
            </a:r>
            <a:r>
              <a:rPr lang="en-US" sz="3599" spc="53">
                <a:solidFill>
                  <a:srgbClr val="FFFFFF"/>
                </a:solidFill>
                <a:latin typeface="Times New Roman MT"/>
                <a:ea typeface="Times New Roman MT"/>
                <a:cs typeface="Times New Roman MT"/>
                <a:sym typeface="Times New Roman MT"/>
              </a:rPr>
              <a:t> – Data is pre-processed with normalization and quality checks, so AI learns real biological signals.</a:t>
            </a:r>
          </a:p>
          <a:p>
            <a:pPr algn="just">
              <a:lnSpc>
                <a:spcPts val="4499"/>
              </a:lnSpc>
            </a:pPr>
            <a:r>
              <a:rPr lang="en-US" b="true" sz="3599" spc="53">
                <a:solidFill>
                  <a:srgbClr val="FFFFFF"/>
                </a:solidFill>
                <a:latin typeface="Times New Roman MT Bold"/>
                <a:ea typeface="Times New Roman MT Bold"/>
                <a:cs typeface="Times New Roman MT Bold"/>
                <a:sym typeface="Times New Roman MT Bold"/>
              </a:rPr>
              <a:t> 2 Challenging</a:t>
            </a:r>
            <a:r>
              <a:rPr lang="en-US" sz="3599" spc="53">
                <a:solidFill>
                  <a:srgbClr val="FFFFFF"/>
                </a:solidFill>
                <a:latin typeface="Times New Roman MT"/>
                <a:ea typeface="Times New Roman MT"/>
                <a:cs typeface="Times New Roman MT"/>
                <a:sym typeface="Times New Roman MT"/>
              </a:rPr>
              <a:t> – Around </a:t>
            </a:r>
            <a:r>
              <a:rPr lang="en-US" b="true" sz="3599" spc="53">
                <a:solidFill>
                  <a:srgbClr val="FFFFFF"/>
                </a:solidFill>
                <a:latin typeface="Times New Roman MT Bold"/>
                <a:ea typeface="Times New Roman MT Bold"/>
                <a:cs typeface="Times New Roman MT Bold"/>
                <a:sym typeface="Times New Roman MT Bold"/>
              </a:rPr>
              <a:t>54,676 gene features</a:t>
            </a:r>
            <a:r>
              <a:rPr lang="en-US" sz="3599" spc="53">
                <a:solidFill>
                  <a:srgbClr val="FFFFFF"/>
                </a:solidFill>
                <a:latin typeface="Times New Roman MT"/>
                <a:ea typeface="Times New Roman MT"/>
                <a:cs typeface="Times New Roman MT"/>
                <a:sym typeface="Times New Roman MT"/>
              </a:rPr>
              <a:t> with only ~130 samples create a “many features, few samples” problem.</a:t>
            </a:r>
          </a:p>
          <a:p>
            <a:pPr algn="just">
              <a:lnSpc>
                <a:spcPts val="4499"/>
              </a:lnSpc>
            </a:pPr>
            <a:r>
              <a:rPr lang="en-US" b="true" sz="3599" spc="53">
                <a:solidFill>
                  <a:srgbClr val="FFFFFF"/>
                </a:solidFill>
                <a:latin typeface="Times New Roman MT Bold"/>
                <a:ea typeface="Times New Roman MT Bold"/>
                <a:cs typeface="Times New Roman MT Bold"/>
                <a:sym typeface="Times New Roman MT Bold"/>
              </a:rPr>
              <a:t> 3 Benchmarking</a:t>
            </a:r>
            <a:r>
              <a:rPr lang="en-US" sz="3599" spc="53">
                <a:solidFill>
                  <a:srgbClr val="FFFFFF"/>
                </a:solidFill>
                <a:latin typeface="Times New Roman MT"/>
                <a:ea typeface="Times New Roman MT"/>
                <a:cs typeface="Times New Roman MT"/>
                <a:sym typeface="Times New Roman MT"/>
              </a:rPr>
              <a:t> – Widely used for AI in cancer research, allowing comparison with standard results.</a:t>
            </a:r>
          </a:p>
          <a:p>
            <a:pPr algn="just">
              <a:lnSpc>
                <a:spcPts val="4499"/>
              </a:lnSpc>
            </a:pPr>
          </a:p>
        </p:txBody>
      </p:sp>
      <p:sp>
        <p:nvSpPr>
          <p:cNvPr name="Freeform 8" id="8"/>
          <p:cNvSpPr/>
          <p:nvPr/>
        </p:nvSpPr>
        <p:spPr>
          <a:xfrm flipH="true" flipV="false" rot="0">
            <a:off x="13667568" y="8563902"/>
            <a:ext cx="5178709" cy="1723098"/>
          </a:xfrm>
          <a:custGeom>
            <a:avLst/>
            <a:gdLst/>
            <a:ahLst/>
            <a:cxnLst/>
            <a:rect r="r" b="b" t="t" l="l"/>
            <a:pathLst>
              <a:path h="1723098" w="5178709">
                <a:moveTo>
                  <a:pt x="5178709" y="0"/>
                </a:moveTo>
                <a:lnTo>
                  <a:pt x="0" y="0"/>
                </a:lnTo>
                <a:lnTo>
                  <a:pt x="0" y="1723098"/>
                </a:lnTo>
                <a:lnTo>
                  <a:pt x="5178709" y="1723098"/>
                </a:lnTo>
                <a:lnTo>
                  <a:pt x="5178709"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9" id="9"/>
          <p:cNvSpPr txBox="true"/>
          <p:nvPr/>
        </p:nvSpPr>
        <p:spPr>
          <a:xfrm rot="0">
            <a:off x="1028700" y="655412"/>
            <a:ext cx="7868491" cy="1384474"/>
          </a:xfrm>
          <a:prstGeom prst="rect">
            <a:avLst/>
          </a:prstGeom>
        </p:spPr>
        <p:txBody>
          <a:bodyPr anchor="t" rtlCol="false" tIns="0" lIns="0" bIns="0" rIns="0">
            <a:spAutoFit/>
          </a:bodyPr>
          <a:lstStyle/>
          <a:p>
            <a:pPr algn="just">
              <a:lnSpc>
                <a:spcPts val="9285"/>
              </a:lnSpc>
            </a:pPr>
            <a:r>
              <a:rPr lang="en-US" b="true" sz="8759" spc="-560">
                <a:solidFill>
                  <a:srgbClr val="FFFFFF"/>
                </a:solidFill>
                <a:latin typeface="Times New Roman MT Bold"/>
                <a:ea typeface="Times New Roman MT Bold"/>
                <a:cs typeface="Times New Roman MT Bold"/>
                <a:sym typeface="Times New Roman MT Bold"/>
              </a:rPr>
              <a:t>About dataset</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28" r="0" b="-8828"/>
            </a:stretch>
          </a:blipFill>
        </p:spPr>
      </p:sp>
      <p:grpSp>
        <p:nvGrpSpPr>
          <p:cNvPr name="Group 3" id="3"/>
          <p:cNvGrpSpPr/>
          <p:nvPr/>
        </p:nvGrpSpPr>
        <p:grpSpPr>
          <a:xfrm rot="0">
            <a:off x="0" y="0"/>
            <a:ext cx="18288000" cy="10287000"/>
            <a:chOff x="0" y="0"/>
            <a:chExt cx="4816593" cy="2709333"/>
          </a:xfrm>
        </p:grpSpPr>
        <p:sp>
          <p:nvSpPr>
            <p:cNvPr name="Freeform 4" id="4"/>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gradFill rotWithShape="true">
              <a:gsLst>
                <a:gs pos="0">
                  <a:srgbClr val="0B0089">
                    <a:alpha val="91000"/>
                  </a:srgbClr>
                </a:gs>
                <a:gs pos="50000">
                  <a:srgbClr val="4909A6">
                    <a:alpha val="91000"/>
                  </a:srgbClr>
                </a:gs>
                <a:gs pos="100000">
                  <a:srgbClr val="040B29">
                    <a:alpha val="91000"/>
                  </a:srgbClr>
                </a:gs>
              </a:gsLst>
              <a:lin ang="2700000"/>
            </a:gradFill>
          </p:spPr>
        </p:sp>
        <p:sp>
          <p:nvSpPr>
            <p:cNvPr name="TextBox 5" id="5"/>
            <p:cNvSpPr txBox="true"/>
            <p:nvPr/>
          </p:nvSpPr>
          <p:spPr>
            <a:xfrm>
              <a:off x="0" y="-76200"/>
              <a:ext cx="4816593" cy="278553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310528" y="2052296"/>
            <a:ext cx="15666944" cy="4258592"/>
            <a:chOff x="0" y="0"/>
            <a:chExt cx="2427220" cy="659767"/>
          </a:xfrm>
        </p:grpSpPr>
        <p:sp>
          <p:nvSpPr>
            <p:cNvPr name="Freeform 7" id="7"/>
            <p:cNvSpPr/>
            <p:nvPr/>
          </p:nvSpPr>
          <p:spPr>
            <a:xfrm flipH="false" flipV="false" rot="0">
              <a:off x="0" y="0"/>
              <a:ext cx="2427220" cy="659767"/>
            </a:xfrm>
            <a:custGeom>
              <a:avLst/>
              <a:gdLst/>
              <a:ahLst/>
              <a:cxnLst/>
              <a:rect r="r" b="b" t="t" l="l"/>
              <a:pathLst>
                <a:path h="659767" w="2427220">
                  <a:moveTo>
                    <a:pt x="24214" y="0"/>
                  </a:moveTo>
                  <a:lnTo>
                    <a:pt x="2403006" y="0"/>
                  </a:lnTo>
                  <a:cubicBezTo>
                    <a:pt x="2416379" y="0"/>
                    <a:pt x="2427220" y="10841"/>
                    <a:pt x="2427220" y="24214"/>
                  </a:cubicBezTo>
                  <a:lnTo>
                    <a:pt x="2427220" y="635554"/>
                  </a:lnTo>
                  <a:cubicBezTo>
                    <a:pt x="2427220" y="641976"/>
                    <a:pt x="2424669" y="648134"/>
                    <a:pt x="2420128" y="652675"/>
                  </a:cubicBezTo>
                  <a:cubicBezTo>
                    <a:pt x="2415587" y="657216"/>
                    <a:pt x="2409428" y="659767"/>
                    <a:pt x="2403006" y="659767"/>
                  </a:cubicBezTo>
                  <a:lnTo>
                    <a:pt x="24214" y="659767"/>
                  </a:lnTo>
                  <a:cubicBezTo>
                    <a:pt x="17792" y="659767"/>
                    <a:pt x="11633" y="657216"/>
                    <a:pt x="7092" y="652675"/>
                  </a:cubicBezTo>
                  <a:cubicBezTo>
                    <a:pt x="2551" y="648134"/>
                    <a:pt x="0" y="641976"/>
                    <a:pt x="0" y="635554"/>
                  </a:cubicBezTo>
                  <a:lnTo>
                    <a:pt x="0" y="24214"/>
                  </a:lnTo>
                  <a:cubicBezTo>
                    <a:pt x="0" y="17792"/>
                    <a:pt x="2551" y="11633"/>
                    <a:pt x="7092" y="7092"/>
                  </a:cubicBezTo>
                  <a:cubicBezTo>
                    <a:pt x="11633" y="2551"/>
                    <a:pt x="17792" y="0"/>
                    <a:pt x="24214" y="0"/>
                  </a:cubicBezTo>
                  <a:close/>
                </a:path>
              </a:pathLst>
            </a:custGeom>
            <a:blipFill>
              <a:blip r:embed="rId3"/>
              <a:stretch>
                <a:fillRect l="0" t="-5124" r="0" b="-131991"/>
              </a:stretch>
            </a:blipFill>
            <a:ln w="228600" cap="rnd">
              <a:gradFill>
                <a:gsLst>
                  <a:gs pos="0">
                    <a:srgbClr val="0B0089">
                      <a:alpha val="100000"/>
                    </a:srgbClr>
                  </a:gs>
                  <a:gs pos="50000">
                    <a:srgbClr val="4909A6">
                      <a:alpha val="100000"/>
                    </a:srgbClr>
                  </a:gs>
                  <a:gs pos="100000">
                    <a:srgbClr val="BB23E1">
                      <a:alpha val="100000"/>
                    </a:srgbClr>
                  </a:gs>
                </a:gsLst>
                <a:path path="circle">
                  <a:fillToRect l="0" r="100000" t="0" b="100000"/>
                </a:path>
                <a:tileRect r="0" l="-100000" b="0" t="-100000"/>
              </a:gradFill>
              <a:prstDash val="solid"/>
              <a:round/>
            </a:ln>
          </p:spPr>
        </p:sp>
      </p:grpSp>
      <p:sp>
        <p:nvSpPr>
          <p:cNvPr name="TextBox 8" id="8"/>
          <p:cNvSpPr txBox="true"/>
          <p:nvPr/>
        </p:nvSpPr>
        <p:spPr>
          <a:xfrm rot="0">
            <a:off x="3317618" y="5947025"/>
            <a:ext cx="11652765" cy="1899285"/>
          </a:xfrm>
          <a:prstGeom prst="rect">
            <a:avLst/>
          </a:prstGeom>
        </p:spPr>
        <p:txBody>
          <a:bodyPr anchor="t" rtlCol="false" tIns="0" lIns="0" bIns="0" rIns="0">
            <a:spAutoFit/>
          </a:bodyPr>
          <a:lstStyle/>
          <a:p>
            <a:pPr algn="ctr">
              <a:lnSpc>
                <a:spcPts val="12720"/>
              </a:lnSpc>
            </a:pPr>
            <a:r>
              <a:rPr lang="en-US" b="true" sz="12000" spc="-768">
                <a:solidFill>
                  <a:srgbClr val="FFFFFF"/>
                </a:solidFill>
                <a:latin typeface="Times New Roman MT Bold"/>
                <a:ea typeface="Times New Roman MT Bold"/>
                <a:cs typeface="Times New Roman MT Bold"/>
                <a:sym typeface="Times New Roman MT Bold"/>
              </a:rPr>
              <a:t>Preprocessing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DAG1j7UkPVI</dc:identifier>
  <dcterms:modified xsi:type="dcterms:W3CDTF">2011-08-01T06:04:30Z</dcterms:modified>
  <cp:revision>1</cp:revision>
  <dc:title>Blue and Purple Gradient Modern Artificial Intelligence Presentation</dc:title>
</cp:coreProperties>
</file>

<file path=docProps/thumbnail.jpeg>
</file>